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y="5143500" cx="9144000"/>
  <p:notesSz cx="6858000" cy="9144000"/>
  <p:embeddedFontLst>
    <p:embeddedFont>
      <p:font typeface="Proxima Nova"/>
      <p:regular r:id="rId67"/>
      <p:bold r:id="rId68"/>
      <p:italic r:id="rId69"/>
      <p:boldItalic r:id="rId70"/>
    </p:embeddedFont>
    <p:embeddedFont>
      <p:font typeface="Roboto"/>
      <p:regular r:id="rId71"/>
      <p:bold r:id="rId72"/>
      <p:italic r:id="rId73"/>
      <p:boldItalic r:id="rId74"/>
    </p:embeddedFont>
    <p:embeddedFont>
      <p:font typeface="Lato"/>
      <p:regular r:id="rId75"/>
      <p:bold r:id="rId76"/>
      <p:italic r:id="rId77"/>
      <p:boldItalic r:id="rId78"/>
    </p:embeddedFont>
    <p:embeddedFont>
      <p:font typeface="Average"/>
      <p:regular r:id="rId79"/>
    </p:embeddedFont>
    <p:embeddedFont>
      <p:font typeface="Old Standard TT"/>
      <p:regular r:id="rId80"/>
      <p:bold r:id="rId81"/>
      <p:italic r:id="rId82"/>
    </p:embeddedFont>
    <p:embeddedFont>
      <p:font typeface="Alfa Slab One"/>
      <p:regular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3" Type="http://schemas.openxmlformats.org/officeDocument/2006/relationships/font" Target="fonts/AlfaSlabOne-regular.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OldStandardTT-regular.fntdata"/><Relationship Id="rId82" Type="http://schemas.openxmlformats.org/officeDocument/2006/relationships/font" Target="fonts/OldStandardTT-italic.fntdata"/><Relationship Id="rId81" Type="http://schemas.openxmlformats.org/officeDocument/2006/relationships/font" Target="fonts/OldStandardT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6.xml"/><Relationship Id="rId75" Type="http://schemas.openxmlformats.org/officeDocument/2006/relationships/font" Target="fonts/Lato-regular.fntdata"/><Relationship Id="rId30" Type="http://schemas.openxmlformats.org/officeDocument/2006/relationships/slide" Target="slides/slide25.xml"/><Relationship Id="rId74" Type="http://schemas.openxmlformats.org/officeDocument/2006/relationships/font" Target="fonts/Roboto-boldItalic.fntdata"/><Relationship Id="rId33" Type="http://schemas.openxmlformats.org/officeDocument/2006/relationships/slide" Target="slides/slide28.xml"/><Relationship Id="rId77" Type="http://schemas.openxmlformats.org/officeDocument/2006/relationships/font" Target="fonts/Lato-italic.fntdata"/><Relationship Id="rId32" Type="http://schemas.openxmlformats.org/officeDocument/2006/relationships/slide" Target="slides/slide27.xml"/><Relationship Id="rId76" Type="http://schemas.openxmlformats.org/officeDocument/2006/relationships/font" Target="fonts/Lato-bold.fntdata"/><Relationship Id="rId35" Type="http://schemas.openxmlformats.org/officeDocument/2006/relationships/slide" Target="slides/slide30.xml"/><Relationship Id="rId79" Type="http://schemas.openxmlformats.org/officeDocument/2006/relationships/font" Target="fonts/Average-regular.fntdata"/><Relationship Id="rId34" Type="http://schemas.openxmlformats.org/officeDocument/2006/relationships/slide" Target="slides/slide29.xml"/><Relationship Id="rId78" Type="http://schemas.openxmlformats.org/officeDocument/2006/relationships/font" Target="fonts/Lato-boldItalic.fntdata"/><Relationship Id="rId71" Type="http://schemas.openxmlformats.org/officeDocument/2006/relationships/font" Target="fonts/Roboto-regular.fntdata"/><Relationship Id="rId70" Type="http://schemas.openxmlformats.org/officeDocument/2006/relationships/font" Target="fonts/ProximaNova-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ProximaNova-bold.fntdata"/><Relationship Id="rId23" Type="http://schemas.openxmlformats.org/officeDocument/2006/relationships/slide" Target="slides/slide18.xml"/><Relationship Id="rId67" Type="http://schemas.openxmlformats.org/officeDocument/2006/relationships/font" Target="fonts/ProximaNova-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roximaNova-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ed91e9c88a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ed91e9c8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ed91e9c88a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ed91e9c88a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ed91e9c88a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ed91e9c88a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d91e9c88a_0_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d91e9c88a_0_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ed91e9c88a_0_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ed91e9c88a_0_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ed91e9c88a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ed91e9c88a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ed91e9c88a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ed91e9c88a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ed91e9c88a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ed91e9c88a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ed91e9c88a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ed91e9c88a_0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ed91e9c88a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ed91e9c88a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d91e9c88a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d91e9c88a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ed91e9c88a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ed91e9c88a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ed91e9c88a_0_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ed91e9c88a_0_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ed91e9c88a_0_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ed91e9c88a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ed91e9c88a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ed91e9c88a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ed91e9c88a_0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ed91e9c88a_0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ed91e9c88a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ed91e9c88a_0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ed91e9c88a_0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ed91e9c88a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ed91e9c88a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ed91e9c88a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d91e9c88a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ed91e9c88a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ed91e9c88a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ed91e9c88a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ed91e9c88a_0_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ed91e9c88a_0_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ea804cf30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ea804cf30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b49ad87406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b49ad87406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ed91e9c88a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ed91e9c88a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ed91e9c88a_0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ed91e9c88a_0_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ed91e9c88a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ed91e9c88a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ea804cf30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ea804cf30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ed91e9c88a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ed91e9c88a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ed91e9c88a_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ed91e9c88a_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ed91e9c88a_0_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ed91e9c88a_0_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ESTE SI!!!</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ed91e9c88a_0_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ed91e9c88a_0_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ed91e9c88a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ed91e9c88a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ed91e9c88a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ed91e9c88a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ea804cf30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ea804cf30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y mes contrastada que la z, part poquet se puja, el contrast és més uniforme...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ed91e9c88a_0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ed91e9c88a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ee5b5cec2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ee5b5cec2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ea804cf3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ea804cf3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ed91e9c88a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ed91e9c88a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ed91e9c88a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ed91e9c88a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ed91e9c88a_0_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ed91e9c88a_0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ed91e9c88a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ed91e9c88a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ed91e9c88a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ed91e9c88a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ed91e9c88a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ed91e9c88a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ed91e9c88a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ed91e9c88a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ed91e9c88a_0_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ed91e9c88a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ed91e9c88a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ed91e9c88a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b49ad874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b49ad874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b49ad87406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b49ad8740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b49ad87406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b49ad87406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b49ad87406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b49ad87406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b49ad87406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b49ad87406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b0202e4c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b0202e4c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b4a498ab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b4a498ab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b0202e4cc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b0202e4cc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ed91e9c88a_0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ed91e9c88a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b49ad87406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b49ad87406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ed91e9c88a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ed91e9c88a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ed91e9c88a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ed91e9c88a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d91e9c88a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d91e9c88a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d91e9c88a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ed91e9c88a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52" name="Shape 52"/>
        <p:cNvGrpSpPr/>
        <p:nvPr/>
      </p:nvGrpSpPr>
      <p:grpSpPr>
        <a:xfrm>
          <a:off x="0" y="0"/>
          <a:ext cx="0" cy="0"/>
          <a:chOff x="0" y="0"/>
          <a:chExt cx="0" cy="0"/>
        </a:xfrm>
      </p:grpSpPr>
      <p:sp>
        <p:nvSpPr>
          <p:cNvPr id="53" name="Google Shape;53;p1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 name="Google Shape;54;p1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pubmed.ncbi.nlm.nih.gov/7370364/"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youtube.com/watch?v=IOHayh06LJ4" TargetMode="Externa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youtube.com/watch?v=8VdFf3egwfg" TargetMode="Externa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hyperlink" Target="http://matlabserver.cs.rug.nl/edgedetectionweb/web/edgedetection_param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researchgate.net/publication/6881608_Highly_ordered_arrangement_of_single_neurons_in_orientation_pinwheels" TargetMode="External"/><Relationship Id="rId4" Type="http://schemas.openxmlformats.org/officeDocument/2006/relationships/hyperlink" Target="https://www.sciencedirect.com/topics/neuroscience/retinotopy" TargetMode="External"/><Relationship Id="rId5"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hyperlink" Target="https://www.nature.com/articles/nature03687"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kennysong.github.io/adversarial.j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en.wikipedia.org/wiki/Convolution##Translation_invarianc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0" Type="http://schemas.openxmlformats.org/officeDocument/2006/relationships/image" Target="../media/image39.gif"/><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yann.lecun.com/exdb/lenet/index.html" TargetMode="External"/><Relationship Id="rId4" Type="http://schemas.openxmlformats.org/officeDocument/2006/relationships/image" Target="../media/image28.gif"/><Relationship Id="rId9" Type="http://schemas.openxmlformats.org/officeDocument/2006/relationships/image" Target="../media/image33.gif"/><Relationship Id="rId5" Type="http://schemas.openxmlformats.org/officeDocument/2006/relationships/image" Target="../media/image27.gif"/><Relationship Id="rId6" Type="http://schemas.openxmlformats.org/officeDocument/2006/relationships/image" Target="../media/image30.gif"/><Relationship Id="rId7" Type="http://schemas.openxmlformats.org/officeDocument/2006/relationships/image" Target="../media/image37.gif"/><Relationship Id="rId8" Type="http://schemas.openxmlformats.org/officeDocument/2006/relationships/image" Target="../media/image38.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7.png"/><Relationship Id="rId4" Type="http://schemas.openxmlformats.org/officeDocument/2006/relationships/hyperlink" Target="https://cs231n.github.io/convolutional-networks/##conv"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4.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www.youtube.com/watch?v=f0t-OCG79-U" TargetMode="Externa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www.youtube.com/watch?v=HnWIHWFbuUQ" TargetMode="Externa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www.youtube.com/watch?v=3JQ3hYko51Y" TargetMode="External"/><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pubmed.ncbi.nlm.nih.gov/9604103/" TargetMode="External"/><Relationship Id="rId4" Type="http://schemas.openxmlformats.org/officeDocument/2006/relationships/hyperlink" Target="https://github.com/tensorflow/compression" TargetMode="External"/><Relationship Id="rId5"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3.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distill.pub/2021/multimodal-neurons/" TargetMode="External"/><Relationship Id="rId4" Type="http://schemas.openxmlformats.org/officeDocument/2006/relationships/hyperlink" Target="http://www.youtube.com/watch?v=Z_kWZpgEZ7w" TargetMode="External"/><Relationship Id="rId5"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en.wikipedia.org/wiki/Capsule_neural_network" TargetMode="External"/><Relationship Id="rId4" Type="http://schemas.openxmlformats.org/officeDocument/2006/relationships/hyperlink" Target="https://en.wikipedia.org/wiki/Capsule_neural_network"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6.png"/><Relationship Id="rId4" Type="http://schemas.openxmlformats.org/officeDocument/2006/relationships/hyperlink" Target="https://en.wikipedia.org/wiki/Horace_Barlow"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6.png"/><Relationship Id="rId9" Type="http://schemas.openxmlformats.org/officeDocument/2006/relationships/image" Target="../media/image6.png"/><Relationship Id="rId5" Type="http://schemas.openxmlformats.org/officeDocument/2006/relationships/image" Target="../media/image18.jp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pubmed.ncbi.nlm.nih.gov/23277597/" TargetMode="External"/><Relationship Id="rId4" Type="http://schemas.openxmlformats.org/officeDocument/2006/relationships/hyperlink" Target="http://research.ics.aalto.fi/ica/imageica/"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2.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s://typeset.io/" TargetMode="External"/><Relationship Id="rId4" Type="http://schemas.openxmlformats.org/officeDocument/2006/relationships/hyperlink" Target="https://chatdoc.com/" TargetMode="External"/><Relationship Id="rId5" Type="http://schemas.openxmlformats.org/officeDocument/2006/relationships/hyperlink" Target="https://researchrabbitapp.com/hom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hyperlink" Target="https://www.frontiersin.org/articles/10.3389/fnins.2011.00009/ful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hyperlink" Target="https://typeset.io/search?q=Robert%20Geirhos%20IMAGENET-TRAINED%20CNNS%20ARE%20BIASED%20TOWARDS%20TEXTURE;%20INCREASING%20SHAPE%20BIAS%20IMPROVES%20ACCURACY%20AND%20ROBUSTNES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www.scholarpedia.org/article/Adaptive_exponential_integrate-and-fire_model##History" TargetMode="External"/><Relationship Id="rId4" Type="http://schemas.openxmlformats.org/officeDocument/2006/relationships/hyperlink" Target="http://users.sussex.ac.uk/~tn41/HHNeuronHellawell/page3.html" TargetMode="External"/><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hyperlink" Target="http://users.sussex.ac.uk/~tn41/HHNeuronHellawell/page2.html"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 name="Shape 58"/>
        <p:cNvGrpSpPr/>
        <p:nvPr/>
      </p:nvGrpSpPr>
      <p:grpSpPr>
        <a:xfrm>
          <a:off x="0" y="0"/>
          <a:ext cx="0" cy="0"/>
          <a:chOff x="0" y="0"/>
          <a:chExt cx="0" cy="0"/>
        </a:xfrm>
      </p:grpSpPr>
      <p:sp>
        <p:nvSpPr>
          <p:cNvPr id="59" name="Google Shape;59;p14"/>
          <p:cNvSpPr/>
          <p:nvPr/>
        </p:nvSpPr>
        <p:spPr>
          <a:xfrm>
            <a:off x="215974" y="207295"/>
            <a:ext cx="319561" cy="336908"/>
          </a:xfrm>
          <a:custGeom>
            <a:rect b="b" l="l" r="r" t="t"/>
            <a:pathLst>
              <a:path extrusionOk="0" h="16120" w="1529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p:txBody>
      </p:sp>
      <p:sp>
        <p:nvSpPr>
          <p:cNvPr id="60" name="Google Shape;60;p14"/>
          <p:cNvSpPr txBox="1"/>
          <p:nvPr>
            <p:ph idx="4294967295" type="ctrTitle"/>
          </p:nvPr>
        </p:nvSpPr>
        <p:spPr>
          <a:xfrm>
            <a:off x="685800" y="1272963"/>
            <a:ext cx="4190700" cy="848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sz="6000"/>
              <a:t>¡</a:t>
            </a:r>
            <a:r>
              <a:rPr lang="ca" sz="6000"/>
              <a:t>Hola!</a:t>
            </a:r>
            <a:endParaRPr sz="6000"/>
          </a:p>
        </p:txBody>
      </p:sp>
      <p:sp>
        <p:nvSpPr>
          <p:cNvPr id="61" name="Google Shape;61;p14"/>
          <p:cNvSpPr txBox="1"/>
          <p:nvPr>
            <p:ph idx="4294967295" type="subTitle"/>
          </p:nvPr>
        </p:nvSpPr>
        <p:spPr>
          <a:xfrm>
            <a:off x="685800" y="2161437"/>
            <a:ext cx="4190700" cy="17082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ca">
                <a:latin typeface="Roboto"/>
                <a:ea typeface="Roboto"/>
                <a:cs typeface="Roboto"/>
                <a:sym typeface="Roboto"/>
              </a:rPr>
              <a:t>Soy Marina Martínez-Garcia</a:t>
            </a:r>
            <a:endParaRPr>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rPr lang="ca">
                <a:latin typeface="Roboto"/>
                <a:ea typeface="Roboto"/>
                <a:cs typeface="Roboto"/>
                <a:sym typeface="Roboto"/>
              </a:rPr>
              <a:t>Professora del Dept. Matemáticas Universitat Jaume I, Castelló , España</a:t>
            </a:r>
            <a:endParaRPr>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rPr lang="ca">
                <a:latin typeface="Roboto"/>
                <a:ea typeface="Roboto"/>
                <a:cs typeface="Roboto"/>
                <a:sym typeface="Roboto"/>
              </a:rPr>
              <a:t>martigar@uji.es</a:t>
            </a:r>
            <a:endParaRPr>
              <a:latin typeface="Roboto"/>
              <a:ea typeface="Roboto"/>
              <a:cs typeface="Roboto"/>
              <a:sym typeface="Roboto"/>
            </a:endParaRPr>
          </a:p>
          <a:p>
            <a:pPr indent="0" lvl="0" marL="0" rtl="0" algn="l">
              <a:spcBef>
                <a:spcPts val="1200"/>
              </a:spcBef>
              <a:spcAft>
                <a:spcPts val="1200"/>
              </a:spcAft>
              <a:buClr>
                <a:schemeClr val="dk1"/>
              </a:buClr>
              <a:buSzPct val="61111"/>
              <a:buFont typeface="Arial"/>
              <a:buNone/>
            </a:pPr>
            <a:r>
              <a:t/>
            </a:r>
            <a:endParaRPr b="1"/>
          </a:p>
        </p:txBody>
      </p:sp>
      <p:sp>
        <p:nvSpPr>
          <p:cNvPr id="62" name="Google Shape;62;p14"/>
          <p:cNvSpPr txBox="1"/>
          <p:nvPr>
            <p:ph idx="12" type="sldNum"/>
          </p:nvPr>
        </p:nvSpPr>
        <p:spPr>
          <a:xfrm>
            <a:off x="635434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ca" sz="1000">
                <a:solidFill>
                  <a:schemeClr val="dk2"/>
                </a:solidFill>
                <a:latin typeface="Proxima Nova"/>
                <a:ea typeface="Proxima Nova"/>
                <a:cs typeface="Proxima Nova"/>
                <a:sym typeface="Proxima Nova"/>
              </a:rPr>
              <a:t>‹#›</a:t>
            </a:fld>
            <a:endParaRPr sz="1000">
              <a:solidFill>
                <a:schemeClr val="dk2"/>
              </a:solidFill>
              <a:latin typeface="Proxima Nova"/>
              <a:ea typeface="Proxima Nova"/>
              <a:cs typeface="Proxima Nova"/>
              <a:sym typeface="Proxima Nova"/>
            </a:endParaRPr>
          </a:p>
        </p:txBody>
      </p:sp>
      <p:pic>
        <p:nvPicPr>
          <p:cNvPr id="63" name="Google Shape;63;p14"/>
          <p:cNvPicPr preferRelativeResize="0"/>
          <p:nvPr/>
        </p:nvPicPr>
        <p:blipFill>
          <a:blip r:embed="rId3">
            <a:alphaModFix/>
          </a:blip>
          <a:stretch>
            <a:fillRect/>
          </a:stretch>
        </p:blipFill>
        <p:spPr>
          <a:xfrm>
            <a:off x="5633250" y="751500"/>
            <a:ext cx="2763544" cy="35381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Historias cruzadas</a:t>
            </a:r>
            <a:endParaRPr/>
          </a:p>
          <a:p>
            <a:pPr indent="0" lvl="0" marL="0" rtl="0" algn="l">
              <a:spcBef>
                <a:spcPts val="0"/>
              </a:spcBef>
              <a:spcAft>
                <a:spcPts val="0"/>
              </a:spcAft>
              <a:buNone/>
            </a:pPr>
            <a:r>
              <a:t/>
            </a:r>
            <a:endParaRPr/>
          </a:p>
        </p:txBody>
      </p:sp>
      <p:sp>
        <p:nvSpPr>
          <p:cNvPr id="220" name="Google Shape;220;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ca" sz="1800"/>
              <a:t>Ya en los 80 Fukushima, K., 1980.  publicaron el </a:t>
            </a:r>
            <a:r>
              <a:rPr lang="ca" sz="1800" u="sng">
                <a:solidFill>
                  <a:schemeClr val="hlink"/>
                </a:solidFill>
                <a:hlinkClick r:id="rId3"/>
              </a:rPr>
              <a:t>Neocognitron</a:t>
            </a:r>
            <a:r>
              <a:rPr lang="ca" sz="1800"/>
              <a:t>. Vemos que tanto los modelos </a:t>
            </a:r>
            <a:r>
              <a:rPr lang="ca" sz="1800"/>
              <a:t>biológicamente</a:t>
            </a:r>
            <a:r>
              <a:rPr lang="ca" sz="1800"/>
              <a:t> plausibles como las ANN van mejorando y aumentando su complejidad.</a:t>
            </a:r>
            <a:endParaRPr sz="1800"/>
          </a:p>
        </p:txBody>
      </p:sp>
      <p:pic>
        <p:nvPicPr>
          <p:cNvPr id="221" name="Google Shape;221;p23"/>
          <p:cNvPicPr preferRelativeResize="0"/>
          <p:nvPr/>
        </p:nvPicPr>
        <p:blipFill rotWithShape="1">
          <a:blip r:embed="rId4">
            <a:alphaModFix/>
          </a:blip>
          <a:srcRect b="0" l="0" r="0" t="18540"/>
          <a:stretch/>
        </p:blipFill>
        <p:spPr>
          <a:xfrm>
            <a:off x="1897321" y="2381975"/>
            <a:ext cx="5416626" cy="23249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4"/>
          <p:cNvSpPr txBox="1"/>
          <p:nvPr>
            <p:ph type="title"/>
          </p:nvPr>
        </p:nvSpPr>
        <p:spPr>
          <a:xfrm>
            <a:off x="265500" y="1375599"/>
            <a:ext cx="4045200" cy="1551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ca"/>
              <a:t>Campos receptivos </a:t>
            </a:r>
            <a:endParaRPr/>
          </a:p>
          <a:p>
            <a:pPr indent="0" lvl="0" marL="0" rtl="0" algn="ctr">
              <a:spcBef>
                <a:spcPts val="0"/>
              </a:spcBef>
              <a:spcAft>
                <a:spcPts val="0"/>
              </a:spcAft>
              <a:buNone/>
            </a:pPr>
            <a:r>
              <a:t/>
            </a:r>
            <a:endParaRPr/>
          </a:p>
        </p:txBody>
      </p:sp>
      <p:pic>
        <p:nvPicPr>
          <p:cNvPr id="227" name="Google Shape;227;p24"/>
          <p:cNvPicPr preferRelativeResize="0"/>
          <p:nvPr/>
        </p:nvPicPr>
        <p:blipFill>
          <a:blip r:embed="rId3">
            <a:alphaModFix/>
          </a:blip>
          <a:stretch>
            <a:fillRect/>
          </a:stretch>
        </p:blipFill>
        <p:spPr>
          <a:xfrm>
            <a:off x="4699800" y="994300"/>
            <a:ext cx="4367375" cy="3275525"/>
          </a:xfrm>
          <a:prstGeom prst="rect">
            <a:avLst/>
          </a:prstGeom>
          <a:noFill/>
          <a:ln>
            <a:noFill/>
          </a:ln>
        </p:spPr>
      </p:pic>
      <p:sp>
        <p:nvSpPr>
          <p:cNvPr id="228" name="Google Shape;228;p24"/>
          <p:cNvSpPr txBox="1"/>
          <p:nvPr>
            <p:ph idx="1" type="subTitle"/>
          </p:nvPr>
        </p:nvSpPr>
        <p:spPr>
          <a:xfrm>
            <a:off x="265500" y="2214000"/>
            <a:ext cx="4045200" cy="2541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ca" sz="1600"/>
              <a:t>El campo receptivo de una neurona sensorial es la región particular del espacio sensorial (campo visual, sonido, superficie del cuerpo ...) en el que un estímulo provoca cambios en la tasa de disparo de la neurona. Se han identificado campos receptivos para las neuronas del sistema auditivo, el sistema somatosensorial, y el sistema visual.</a:t>
            </a:r>
            <a:endParaRPr sz="1600"/>
          </a:p>
          <a:p>
            <a:pPr indent="0" lvl="0" marL="0" rtl="0" algn="l">
              <a:lnSpc>
                <a:spcPct val="115000"/>
              </a:lnSpc>
              <a:spcBef>
                <a:spcPts val="1200"/>
              </a:spcBef>
              <a:spcAft>
                <a:spcPts val="0"/>
              </a:spcAft>
              <a:buNone/>
            </a:pPr>
            <a:r>
              <a:t/>
            </a:r>
            <a:endParaRPr sz="1600">
              <a:solidFill>
                <a:schemeClr val="lt1"/>
              </a:solidFill>
            </a:endParaRPr>
          </a:p>
          <a:p>
            <a:pPr indent="0" lvl="0" marL="0" rtl="0" algn="ctr">
              <a:spcBef>
                <a:spcPts val="1200"/>
              </a:spcBef>
              <a:spcAft>
                <a:spcPts val="0"/>
              </a:spcAft>
              <a:buNone/>
            </a:pPr>
            <a:r>
              <a:t/>
            </a:r>
            <a:endParaRPr sz="16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The work of Canadian David Hubel and Swede Torsten Wiesel of the Johns Hopkins University in Baltimore provided clues to how the brain sees images provided by our eyes. The two jabbed a small microelectrode into a brain cell in the visual cortex at the back of the brain of an anesthetized cat." id="233" name="Google Shape;233;p25" title="Hubel and Wiesel Cat Experiment">
            <a:hlinkClick r:id="rId3"/>
          </p:cNvPr>
          <p:cNvPicPr preferRelativeResize="0"/>
          <p:nvPr/>
        </p:nvPicPr>
        <p:blipFill>
          <a:blip r:embed="rId4">
            <a:alphaModFix/>
          </a:blip>
          <a:stretch>
            <a:fillRect/>
          </a:stretch>
        </p:blipFill>
        <p:spPr>
          <a:xfrm>
            <a:off x="1581125" y="289775"/>
            <a:ext cx="6366775" cy="4775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This a video showing Hubel &amp; Wiesel in their famous experiments on visual neurons of cat. In this video they are demonstrating the simple and complex cells.&#10;" id="238" name="Google Shape;238;p26" title="Hubel &amp; Wiesel - Cortical Neuron - V1">
            <a:hlinkClick r:id="rId3"/>
          </p:cNvPr>
          <p:cNvPicPr preferRelativeResize="0"/>
          <p:nvPr/>
        </p:nvPicPr>
        <p:blipFill>
          <a:blip r:embed="rId4">
            <a:alphaModFix/>
          </a:blip>
          <a:stretch>
            <a:fillRect/>
          </a:stretch>
        </p:blipFill>
        <p:spPr>
          <a:xfrm>
            <a:off x="1289350" y="90750"/>
            <a:ext cx="6737050" cy="5052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Campos receptivos </a:t>
            </a:r>
            <a:endParaRPr/>
          </a:p>
          <a:p>
            <a:pPr indent="0" lvl="0" marL="0" rtl="0" algn="l">
              <a:spcBef>
                <a:spcPts val="0"/>
              </a:spcBef>
              <a:spcAft>
                <a:spcPts val="0"/>
              </a:spcAft>
              <a:buNone/>
            </a:pPr>
            <a:r>
              <a:t/>
            </a:r>
            <a:endParaRPr/>
          </a:p>
        </p:txBody>
      </p:sp>
      <p:sp>
        <p:nvSpPr>
          <p:cNvPr id="244" name="Google Shape;244;p27"/>
          <p:cNvSpPr txBox="1"/>
          <p:nvPr>
            <p:ph idx="1" type="body"/>
          </p:nvPr>
        </p:nvSpPr>
        <p:spPr>
          <a:xfrm>
            <a:off x="238975" y="4517175"/>
            <a:ext cx="8753400" cy="720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ca" sz="1700"/>
              <a:t>Nota: ¿la función de respuesta que vemos se "parece" a la función de activación del perceptrón?</a:t>
            </a:r>
            <a:endParaRPr sz="1700"/>
          </a:p>
        </p:txBody>
      </p:sp>
      <p:pic>
        <p:nvPicPr>
          <p:cNvPr id="245" name="Google Shape;245;p27"/>
          <p:cNvPicPr preferRelativeResize="0"/>
          <p:nvPr/>
        </p:nvPicPr>
        <p:blipFill rotWithShape="1">
          <a:blip r:embed="rId3">
            <a:alphaModFix/>
          </a:blip>
          <a:srcRect b="3901" l="0" r="1029" t="0"/>
          <a:stretch/>
        </p:blipFill>
        <p:spPr>
          <a:xfrm>
            <a:off x="702325" y="966575"/>
            <a:ext cx="7897725" cy="3457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Campos receptivos </a:t>
            </a:r>
            <a:endParaRPr/>
          </a:p>
          <a:p>
            <a:pPr indent="0" lvl="0" marL="0" rtl="0" algn="l">
              <a:spcBef>
                <a:spcPts val="0"/>
              </a:spcBef>
              <a:spcAft>
                <a:spcPts val="0"/>
              </a:spcAft>
              <a:buNone/>
            </a:pPr>
            <a:r>
              <a:t/>
            </a:r>
            <a:endParaRPr/>
          </a:p>
        </p:txBody>
      </p:sp>
      <p:sp>
        <p:nvSpPr>
          <p:cNvPr id="251" name="Google Shape;251;p28"/>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ca"/>
              <a:t>En los años 80 Daugman y Marcelja propusieron que los campos receptivos de las </a:t>
            </a:r>
            <a:r>
              <a:rPr lang="ca"/>
              <a:t>células</a:t>
            </a:r>
            <a:r>
              <a:rPr lang="ca"/>
              <a:t> del </a:t>
            </a:r>
            <a:r>
              <a:rPr lang="ca"/>
              <a:t>córtex</a:t>
            </a:r>
            <a:r>
              <a:rPr lang="ca"/>
              <a:t> visual primario (V1) podían ser modelados con un funciones Gabor-2D.</a:t>
            </a:r>
            <a:endParaRPr/>
          </a:p>
        </p:txBody>
      </p:sp>
      <p:pic>
        <p:nvPicPr>
          <p:cNvPr id="252" name="Google Shape;252;p28"/>
          <p:cNvPicPr preferRelativeResize="0"/>
          <p:nvPr/>
        </p:nvPicPr>
        <p:blipFill>
          <a:blip r:embed="rId3">
            <a:alphaModFix/>
          </a:blip>
          <a:stretch>
            <a:fillRect/>
          </a:stretch>
        </p:blipFill>
        <p:spPr>
          <a:xfrm>
            <a:off x="4696913" y="95250"/>
            <a:ext cx="3686175" cy="4953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Campos receptivos </a:t>
            </a:r>
            <a:endParaRPr/>
          </a:p>
          <a:p>
            <a:pPr indent="0" lvl="0" marL="0" rtl="0" algn="l">
              <a:spcBef>
                <a:spcPts val="0"/>
              </a:spcBef>
              <a:spcAft>
                <a:spcPts val="0"/>
              </a:spcAft>
              <a:buNone/>
            </a:pPr>
            <a:r>
              <a:t/>
            </a:r>
            <a:endParaRPr/>
          </a:p>
        </p:txBody>
      </p:sp>
      <p:sp>
        <p:nvSpPr>
          <p:cNvPr id="258" name="Google Shape;258;p29"/>
          <p:cNvSpPr txBox="1"/>
          <p:nvPr>
            <p:ph idx="1" type="body"/>
          </p:nvPr>
        </p:nvSpPr>
        <p:spPr>
          <a:xfrm>
            <a:off x="239750" y="1983714"/>
            <a:ext cx="3486600" cy="14523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ca"/>
              <a:t>Localizados en el espacio</a:t>
            </a:r>
            <a:endParaRPr/>
          </a:p>
          <a:p>
            <a:pPr indent="-342900" lvl="0" marL="457200" rtl="0" algn="l">
              <a:spcBef>
                <a:spcPts val="0"/>
              </a:spcBef>
              <a:spcAft>
                <a:spcPts val="0"/>
              </a:spcAft>
              <a:buSzPts val="1800"/>
              <a:buChar char="●"/>
            </a:pPr>
            <a:r>
              <a:rPr lang="ca"/>
              <a:t>Orientacion</a:t>
            </a:r>
            <a:endParaRPr/>
          </a:p>
          <a:p>
            <a:pPr indent="-342900" lvl="0" marL="457200" rtl="0" algn="l">
              <a:spcBef>
                <a:spcPts val="0"/>
              </a:spcBef>
              <a:spcAft>
                <a:spcPts val="0"/>
              </a:spcAft>
              <a:buSzPts val="1800"/>
              <a:buChar char="●"/>
            </a:pPr>
            <a:r>
              <a:rPr lang="ca"/>
              <a:t>Ancho de banda</a:t>
            </a:r>
            <a:endParaRPr/>
          </a:p>
          <a:p>
            <a:pPr indent="0" lvl="0" marL="0" rtl="0" algn="l">
              <a:spcBef>
                <a:spcPts val="1200"/>
              </a:spcBef>
              <a:spcAft>
                <a:spcPts val="1200"/>
              </a:spcAft>
              <a:buNone/>
            </a:pPr>
            <a:r>
              <a:t/>
            </a:r>
            <a:endParaRPr/>
          </a:p>
        </p:txBody>
      </p:sp>
      <p:pic>
        <p:nvPicPr>
          <p:cNvPr id="259" name="Google Shape;259;p29"/>
          <p:cNvPicPr preferRelativeResize="0"/>
          <p:nvPr/>
        </p:nvPicPr>
        <p:blipFill rotWithShape="1">
          <a:blip r:embed="rId3">
            <a:alphaModFix/>
          </a:blip>
          <a:srcRect b="6912" l="4431" r="4377" t="6998"/>
          <a:stretch/>
        </p:blipFill>
        <p:spPr>
          <a:xfrm>
            <a:off x="3362325" y="1295400"/>
            <a:ext cx="5219701" cy="2828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Campos receptivos : Gabor</a:t>
            </a:r>
            <a:endParaRPr/>
          </a:p>
          <a:p>
            <a:pPr indent="0" lvl="0" marL="0" rtl="0" algn="l">
              <a:spcBef>
                <a:spcPts val="0"/>
              </a:spcBef>
              <a:spcAft>
                <a:spcPts val="0"/>
              </a:spcAft>
              <a:buNone/>
            </a:pPr>
            <a:r>
              <a:t/>
            </a:r>
            <a:endParaRPr/>
          </a:p>
        </p:txBody>
      </p:sp>
      <p:sp>
        <p:nvSpPr>
          <p:cNvPr id="265" name="Google Shape;265;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a"/>
              <a:t>Siguiendo los pasos de Daugman y Marcelja, para modelar los campos receptivos de las neuronas se usa un coseno y una </a:t>
            </a:r>
            <a:r>
              <a:rPr lang="ca"/>
              <a:t>función</a:t>
            </a:r>
            <a:r>
              <a:rPr lang="ca"/>
              <a:t> gaussiana. Un Gabor es el producto de la dos</a:t>
            </a:r>
            <a:endParaRPr/>
          </a:p>
          <a:p>
            <a:pPr indent="0" lvl="0" marL="0" rtl="0" algn="l">
              <a:spcBef>
                <a:spcPts val="1200"/>
              </a:spcBef>
              <a:spcAft>
                <a:spcPts val="1200"/>
              </a:spcAft>
              <a:buNone/>
            </a:pPr>
            <a:r>
              <a:t/>
            </a:r>
            <a:endParaRPr/>
          </a:p>
        </p:txBody>
      </p:sp>
      <p:pic>
        <p:nvPicPr>
          <p:cNvPr id="266" name="Google Shape;266;p30"/>
          <p:cNvPicPr preferRelativeResize="0"/>
          <p:nvPr/>
        </p:nvPicPr>
        <p:blipFill>
          <a:blip r:embed="rId3">
            <a:alphaModFix/>
          </a:blip>
          <a:stretch>
            <a:fillRect/>
          </a:stretch>
        </p:blipFill>
        <p:spPr>
          <a:xfrm>
            <a:off x="1562100" y="2511475"/>
            <a:ext cx="6019800" cy="2057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Campos receptivos </a:t>
            </a:r>
            <a:endParaRPr/>
          </a:p>
          <a:p>
            <a:pPr indent="0" lvl="0" marL="0" rtl="0" algn="l">
              <a:spcBef>
                <a:spcPts val="0"/>
              </a:spcBef>
              <a:spcAft>
                <a:spcPts val="0"/>
              </a:spcAft>
              <a:buNone/>
            </a:pPr>
            <a:r>
              <a:t/>
            </a:r>
            <a:endParaRPr/>
          </a:p>
        </p:txBody>
      </p:sp>
      <p:sp>
        <p:nvSpPr>
          <p:cNvPr id="272" name="Google Shape;272;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a"/>
              <a:t>Los campos receptivos son sensibles a diferentes direcciones. Esto se modela mediantes matrices de rotación, σ el </a:t>
            </a:r>
            <a:r>
              <a:rPr lang="ca"/>
              <a:t>ángulo</a:t>
            </a:r>
            <a:r>
              <a:rPr lang="ca"/>
              <a:t> de giro, entonces la matriz tiene la siguiente expresión:</a:t>
            </a:r>
            <a:endParaRPr/>
          </a:p>
          <a:p>
            <a:pPr indent="0" lvl="0" marL="0" rtl="0" algn="l">
              <a:spcBef>
                <a:spcPts val="1200"/>
              </a:spcBef>
              <a:spcAft>
                <a:spcPts val="1200"/>
              </a:spcAft>
              <a:buNone/>
            </a:pPr>
            <a:r>
              <a:t/>
            </a:r>
            <a:endParaRPr/>
          </a:p>
        </p:txBody>
      </p:sp>
      <p:pic>
        <p:nvPicPr>
          <p:cNvPr id="273" name="Google Shape;273;p31"/>
          <p:cNvPicPr preferRelativeResize="0"/>
          <p:nvPr/>
        </p:nvPicPr>
        <p:blipFill>
          <a:blip r:embed="rId3">
            <a:alphaModFix/>
          </a:blip>
          <a:stretch>
            <a:fillRect/>
          </a:stretch>
        </p:blipFill>
        <p:spPr>
          <a:xfrm>
            <a:off x="982463" y="2571750"/>
            <a:ext cx="6619875" cy="2286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Campos receptivos </a:t>
            </a:r>
            <a:endParaRPr/>
          </a:p>
          <a:p>
            <a:pPr indent="0" lvl="0" marL="0" rtl="0" algn="l">
              <a:spcBef>
                <a:spcPts val="0"/>
              </a:spcBef>
              <a:spcAft>
                <a:spcPts val="0"/>
              </a:spcAft>
              <a:buNone/>
            </a:pPr>
            <a:r>
              <a:t/>
            </a:r>
            <a:endParaRPr/>
          </a:p>
        </p:txBody>
      </p:sp>
      <p:sp>
        <p:nvSpPr>
          <p:cNvPr id="279" name="Google Shape;279;p32"/>
          <p:cNvSpPr txBox="1"/>
          <p:nvPr>
            <p:ph idx="1" type="body"/>
          </p:nvPr>
        </p:nvSpPr>
        <p:spPr>
          <a:xfrm>
            <a:off x="455700" y="423617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ca"/>
              <a:t>¿</a:t>
            </a:r>
            <a:r>
              <a:rPr lang="ca"/>
              <a:t>Y si en lugar de campos receptivos los llamamos filtros.....?</a:t>
            </a:r>
            <a:endParaRPr/>
          </a:p>
        </p:txBody>
      </p:sp>
      <p:pic>
        <p:nvPicPr>
          <p:cNvPr id="280" name="Google Shape;280;p32"/>
          <p:cNvPicPr preferRelativeResize="0"/>
          <p:nvPr/>
        </p:nvPicPr>
        <p:blipFill>
          <a:blip r:embed="rId3">
            <a:alphaModFix/>
          </a:blip>
          <a:stretch>
            <a:fillRect/>
          </a:stretch>
        </p:blipFill>
        <p:spPr>
          <a:xfrm>
            <a:off x="2150287" y="1061175"/>
            <a:ext cx="4843424" cy="2963175"/>
          </a:xfrm>
          <a:prstGeom prst="rect">
            <a:avLst/>
          </a:prstGeom>
          <a:noFill/>
          <a:ln>
            <a:noFill/>
          </a:ln>
        </p:spPr>
      </p:pic>
      <p:sp>
        <p:nvSpPr>
          <p:cNvPr id="281" name="Google Shape;281;p32"/>
          <p:cNvSpPr txBox="1"/>
          <p:nvPr/>
        </p:nvSpPr>
        <p:spPr>
          <a:xfrm>
            <a:off x="7200000" y="3624150"/>
            <a:ext cx="1776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u="sng">
                <a:solidFill>
                  <a:schemeClr val="hlink"/>
                </a:solidFill>
                <a:latin typeface="Average"/>
                <a:ea typeface="Average"/>
                <a:cs typeface="Average"/>
                <a:sym typeface="Average"/>
                <a:hlinkClick r:id="rId4"/>
              </a:rPr>
              <a:t>Simulador</a:t>
            </a:r>
            <a:endParaRPr>
              <a:latin typeface="Average"/>
              <a:ea typeface="Average"/>
              <a:cs typeface="Average"/>
              <a:sym typeface="Average"/>
            </a:endParaRPr>
          </a:p>
          <a:p>
            <a:pPr indent="0" lvl="0" marL="0" rtl="0" algn="l">
              <a:spcBef>
                <a:spcPts val="0"/>
              </a:spcBef>
              <a:spcAft>
                <a:spcPts val="0"/>
              </a:spcAft>
              <a:buNone/>
            </a:pPr>
            <a:r>
              <a:rPr lang="ca">
                <a:latin typeface="Average"/>
                <a:ea typeface="Average"/>
                <a:cs typeface="Average"/>
                <a:sym typeface="Average"/>
              </a:rPr>
              <a:t> (sobre </a:t>
            </a:r>
            <a:r>
              <a:rPr lang="ca">
                <a:latin typeface="Average"/>
                <a:ea typeface="Average"/>
                <a:cs typeface="Average"/>
                <a:sym typeface="Average"/>
              </a:rPr>
              <a:t>imágenes</a:t>
            </a:r>
            <a:r>
              <a:rPr lang="ca">
                <a:latin typeface="Average"/>
                <a:ea typeface="Average"/>
                <a:cs typeface="Average"/>
                <a:sym typeface="Average"/>
              </a:rPr>
              <a:t>)</a:t>
            </a:r>
            <a:endParaRPr>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nvSpPr>
        <p:spPr>
          <a:xfrm>
            <a:off x="1902400" y="1267200"/>
            <a:ext cx="42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69" name="Google Shape;69;p15"/>
          <p:cNvSpPr txBox="1"/>
          <p:nvPr>
            <p:ph type="title"/>
          </p:nvPr>
        </p:nvSpPr>
        <p:spPr>
          <a:xfrm>
            <a:off x="671250" y="2141250"/>
            <a:ext cx="7852200" cy="861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ca"/>
              <a:t>De la Biología al Machine Learning y </a:t>
            </a:r>
            <a:r>
              <a:rPr lang="ca"/>
              <a:t>viceversa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3"/>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ca"/>
              <a:t>Sistema visual</a:t>
            </a:r>
            <a:endParaRPr/>
          </a:p>
        </p:txBody>
      </p:sp>
      <p:pic>
        <p:nvPicPr>
          <p:cNvPr id="287" name="Google Shape;287;p33"/>
          <p:cNvPicPr preferRelativeResize="0"/>
          <p:nvPr/>
        </p:nvPicPr>
        <p:blipFill>
          <a:blip r:embed="rId3">
            <a:alphaModFix/>
          </a:blip>
          <a:stretch>
            <a:fillRect/>
          </a:stretch>
        </p:blipFill>
        <p:spPr>
          <a:xfrm>
            <a:off x="5753330" y="0"/>
            <a:ext cx="2657141" cy="5143501"/>
          </a:xfrm>
          <a:prstGeom prst="rect">
            <a:avLst/>
          </a:prstGeom>
          <a:noFill/>
          <a:ln>
            <a:noFill/>
          </a:ln>
        </p:spPr>
      </p:pic>
      <p:sp>
        <p:nvSpPr>
          <p:cNvPr id="288" name="Google Shape;288;p33"/>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ca"/>
              <a:t>¿Cómo funciona sistema visual humano?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Pinwheels</a:t>
            </a:r>
            <a:endParaRPr/>
          </a:p>
        </p:txBody>
      </p:sp>
      <p:pic>
        <p:nvPicPr>
          <p:cNvPr id="294" name="Google Shape;294;p34"/>
          <p:cNvPicPr preferRelativeResize="0"/>
          <p:nvPr/>
        </p:nvPicPr>
        <p:blipFill>
          <a:blip r:embed="rId3">
            <a:alphaModFix/>
          </a:blip>
          <a:stretch>
            <a:fillRect/>
          </a:stretch>
        </p:blipFill>
        <p:spPr>
          <a:xfrm>
            <a:off x="1714500" y="1509975"/>
            <a:ext cx="5715000" cy="3200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Retinotopia</a:t>
            </a:r>
            <a:endParaRPr/>
          </a:p>
        </p:txBody>
      </p:sp>
      <p:sp>
        <p:nvSpPr>
          <p:cNvPr id="300" name="Google Shape;300;p35"/>
          <p:cNvSpPr txBox="1"/>
          <p:nvPr>
            <p:ph idx="1" type="body"/>
          </p:nvPr>
        </p:nvSpPr>
        <p:spPr>
          <a:xfrm>
            <a:off x="311700" y="1152475"/>
            <a:ext cx="1237800" cy="11133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ca" u="sng">
                <a:solidFill>
                  <a:schemeClr val="hlink"/>
                </a:solidFill>
                <a:hlinkClick r:id="rId3"/>
              </a:rPr>
              <a:t>Ohki</a:t>
            </a:r>
            <a:r>
              <a:rPr lang="ca"/>
              <a:t> et al 2006</a:t>
            </a:r>
            <a:endParaRPr/>
          </a:p>
          <a:p>
            <a:pPr indent="0" lvl="0" marL="0" rtl="0" algn="l">
              <a:spcBef>
                <a:spcPts val="1200"/>
              </a:spcBef>
              <a:spcAft>
                <a:spcPts val="1200"/>
              </a:spcAft>
              <a:buNone/>
            </a:pPr>
            <a:r>
              <a:rPr lang="ca" u="sng">
                <a:solidFill>
                  <a:schemeClr val="hlink"/>
                </a:solidFill>
                <a:hlinkClick r:id="rId4"/>
              </a:rPr>
              <a:t>Más</a:t>
            </a:r>
            <a:endParaRPr/>
          </a:p>
        </p:txBody>
      </p:sp>
      <p:pic>
        <p:nvPicPr>
          <p:cNvPr id="301" name="Google Shape;301;p35"/>
          <p:cNvPicPr preferRelativeResize="0"/>
          <p:nvPr/>
        </p:nvPicPr>
        <p:blipFill>
          <a:blip r:embed="rId5">
            <a:alphaModFix/>
          </a:blip>
          <a:stretch>
            <a:fillRect/>
          </a:stretch>
        </p:blipFill>
        <p:spPr>
          <a:xfrm>
            <a:off x="1438575" y="1017725"/>
            <a:ext cx="5763843" cy="3820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a:t>
            </a:r>
            <a:r>
              <a:rPr lang="ca"/>
              <a:t>Por qué</a:t>
            </a:r>
            <a:r>
              <a:rPr lang="ca"/>
              <a:t> puede pasar? ¿Qué lo puede explicar?</a:t>
            </a:r>
            <a:endParaRPr/>
          </a:p>
        </p:txBody>
      </p:sp>
      <p:sp>
        <p:nvSpPr>
          <p:cNvPr id="307" name="Google Shape;307;p36"/>
          <p:cNvSpPr txBox="1"/>
          <p:nvPr>
            <p:ph idx="1" type="body"/>
          </p:nvPr>
        </p:nvSpPr>
        <p:spPr>
          <a:xfrm>
            <a:off x="311700" y="1524750"/>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ca"/>
              <a:t>Aproximaciones NO Funcionales:</a:t>
            </a:r>
            <a:endParaRPr/>
          </a:p>
          <a:p>
            <a:pPr indent="-317500" lvl="1" marL="914400" rtl="0" algn="l">
              <a:spcBef>
                <a:spcPts val="0"/>
              </a:spcBef>
              <a:spcAft>
                <a:spcPts val="0"/>
              </a:spcAft>
              <a:buSzPts val="1400"/>
              <a:buChar char="○"/>
            </a:pPr>
            <a:r>
              <a:rPr lang="ca"/>
              <a:t>Interleaved Lattices and Moire (D. Ringach)</a:t>
            </a:r>
            <a:endParaRPr/>
          </a:p>
          <a:p>
            <a:pPr indent="-317500" lvl="1" marL="914400" rtl="0" algn="l">
              <a:spcBef>
                <a:spcPts val="0"/>
              </a:spcBef>
              <a:spcAft>
                <a:spcPts val="0"/>
              </a:spcAft>
              <a:buSzPts val="1400"/>
              <a:buChar char="○"/>
            </a:pPr>
            <a:r>
              <a:rPr lang="ca"/>
              <a:t>Local interaction at LGN implies patterns in V1 (M. Kaschube) </a:t>
            </a:r>
            <a:endParaRPr/>
          </a:p>
          <a:p>
            <a:pPr indent="0" lvl="0" marL="914400" rtl="0" algn="l">
              <a:spcBef>
                <a:spcPts val="1200"/>
              </a:spcBef>
              <a:spcAft>
                <a:spcPts val="0"/>
              </a:spcAft>
              <a:buNone/>
            </a:pPr>
            <a:r>
              <a:t/>
            </a:r>
            <a:endParaRPr/>
          </a:p>
          <a:p>
            <a:pPr indent="-342900" lvl="0" marL="457200" rtl="0" algn="l">
              <a:spcBef>
                <a:spcPts val="1200"/>
              </a:spcBef>
              <a:spcAft>
                <a:spcPts val="0"/>
              </a:spcAft>
              <a:buSzPts val="1800"/>
              <a:buChar char="●"/>
            </a:pPr>
            <a:r>
              <a:rPr lang="ca"/>
              <a:t>Aproximaciones Funcional (Machine learning): </a:t>
            </a:r>
            <a:endParaRPr/>
          </a:p>
          <a:p>
            <a:pPr indent="-317500" lvl="1" marL="914400" rtl="0" algn="l">
              <a:spcBef>
                <a:spcPts val="0"/>
              </a:spcBef>
              <a:spcAft>
                <a:spcPts val="0"/>
              </a:spcAft>
              <a:buSzPts val="1400"/>
              <a:buChar char="○"/>
            </a:pPr>
            <a:r>
              <a:rPr lang="ca"/>
              <a:t>Information theory, e.g. redundancy reduction (A. Hyvarinen)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a:t>
            </a:r>
            <a:r>
              <a:rPr lang="ca"/>
              <a:t>Está cada especie optimizando funciones distintas?</a:t>
            </a:r>
            <a:endParaRPr/>
          </a:p>
        </p:txBody>
      </p:sp>
      <p:pic>
        <p:nvPicPr>
          <p:cNvPr id="313" name="Google Shape;313;p37"/>
          <p:cNvPicPr preferRelativeResize="0"/>
          <p:nvPr/>
        </p:nvPicPr>
        <p:blipFill>
          <a:blip r:embed="rId3">
            <a:alphaModFix/>
          </a:blip>
          <a:stretch>
            <a:fillRect/>
          </a:stretch>
        </p:blipFill>
        <p:spPr>
          <a:xfrm>
            <a:off x="69500" y="1280175"/>
            <a:ext cx="8989549" cy="3483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8"/>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ca"/>
              <a:t>Invarianzas</a:t>
            </a:r>
            <a:endParaRPr/>
          </a:p>
          <a:p>
            <a:pPr indent="0" lvl="0" marL="0" rtl="0" algn="ctr">
              <a:spcBef>
                <a:spcPts val="0"/>
              </a:spcBef>
              <a:spcAft>
                <a:spcPts val="0"/>
              </a:spcAft>
              <a:buNone/>
            </a:pPr>
            <a:r>
              <a:t/>
            </a:r>
            <a:endParaRPr/>
          </a:p>
        </p:txBody>
      </p:sp>
      <p:sp>
        <p:nvSpPr>
          <p:cNvPr id="319" name="Google Shape;319;p38"/>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p>
            <a:pPr indent="0" lvl="0" marL="0" rtl="0" algn="l">
              <a:lnSpc>
                <a:spcPct val="80000"/>
              </a:lnSpc>
              <a:spcBef>
                <a:spcPts val="0"/>
              </a:spcBef>
              <a:spcAft>
                <a:spcPts val="0"/>
              </a:spcAft>
              <a:buSzPts val="1018"/>
              <a:buNone/>
            </a:pPr>
            <a:r>
              <a:rPr lang="ca" sz="1735">
                <a:solidFill>
                  <a:srgbClr val="000000"/>
                </a:solidFill>
                <a:latin typeface="Old Standard TT"/>
                <a:ea typeface="Old Standard TT"/>
                <a:cs typeface="Old Standard TT"/>
                <a:sym typeface="Old Standard TT"/>
              </a:rPr>
              <a:t>G un grup (rotacions) actuant sobre el dataset X:</a:t>
            </a:r>
            <a:endParaRPr sz="1735">
              <a:solidFill>
                <a:srgbClr val="000000"/>
              </a:solidFill>
              <a:latin typeface="Old Standard TT"/>
              <a:ea typeface="Old Standard TT"/>
              <a:cs typeface="Old Standard TT"/>
              <a:sym typeface="Old Standard TT"/>
            </a:endParaRPr>
          </a:p>
          <a:p>
            <a:pPr indent="0" lvl="0" marL="0" rtl="0" algn="l">
              <a:lnSpc>
                <a:spcPct val="80000"/>
              </a:lnSpc>
              <a:spcBef>
                <a:spcPts val="1200"/>
              </a:spcBef>
              <a:spcAft>
                <a:spcPts val="1200"/>
              </a:spcAft>
              <a:buSzPts val="1018"/>
              <a:buNone/>
            </a:pPr>
            <a:r>
              <a:rPr lang="ca" sz="1735">
                <a:solidFill>
                  <a:srgbClr val="000000"/>
                </a:solidFill>
                <a:latin typeface="Old Standard TT"/>
                <a:ea typeface="Old Standard TT"/>
                <a:cs typeface="Old Standard TT"/>
                <a:sym typeface="Old Standard TT"/>
              </a:rPr>
              <a:t>F: X →Y </a:t>
            </a:r>
            <a:r>
              <a:rPr b="1" i="1" lang="ca" sz="1735">
                <a:solidFill>
                  <a:srgbClr val="000000"/>
                </a:solidFill>
                <a:latin typeface="Old Standard TT"/>
                <a:ea typeface="Old Standard TT"/>
                <a:cs typeface="Old Standard TT"/>
                <a:sym typeface="Old Standard TT"/>
              </a:rPr>
              <a:t>invariant</a:t>
            </a:r>
            <a:r>
              <a:rPr b="1" lang="ca" sz="1735">
                <a:solidFill>
                  <a:srgbClr val="000000"/>
                </a:solidFill>
                <a:latin typeface="Old Standard TT"/>
                <a:ea typeface="Old Standard TT"/>
                <a:cs typeface="Old Standard TT"/>
                <a:sym typeface="Old Standard TT"/>
              </a:rPr>
              <a:t> </a:t>
            </a:r>
            <a:r>
              <a:rPr lang="ca" sz="1735">
                <a:solidFill>
                  <a:srgbClr val="000000"/>
                </a:solidFill>
                <a:latin typeface="Old Standard TT"/>
                <a:ea typeface="Old Standard TT"/>
                <a:cs typeface="Old Standard TT"/>
                <a:sym typeface="Old Standard TT"/>
              </a:rPr>
              <a:t>si F(g・x)=F(x)  ∀g ∈ G, x ∈ X</a:t>
            </a:r>
            <a:endParaRPr sz="1365"/>
          </a:p>
        </p:txBody>
      </p:sp>
      <p:pic>
        <p:nvPicPr>
          <p:cNvPr id="320" name="Google Shape;320;p38"/>
          <p:cNvPicPr preferRelativeResize="0"/>
          <p:nvPr/>
        </p:nvPicPr>
        <p:blipFill>
          <a:blip r:embed="rId3">
            <a:alphaModFix/>
          </a:blip>
          <a:stretch>
            <a:fillRect/>
          </a:stretch>
        </p:blipFill>
        <p:spPr>
          <a:xfrm>
            <a:off x="4752451" y="2215472"/>
            <a:ext cx="688010" cy="623904"/>
          </a:xfrm>
          <a:prstGeom prst="rect">
            <a:avLst/>
          </a:prstGeom>
          <a:noFill/>
          <a:ln>
            <a:noFill/>
          </a:ln>
        </p:spPr>
      </p:pic>
      <p:pic>
        <p:nvPicPr>
          <p:cNvPr id="321" name="Google Shape;321;p38"/>
          <p:cNvPicPr preferRelativeResize="0"/>
          <p:nvPr/>
        </p:nvPicPr>
        <p:blipFill>
          <a:blip r:embed="rId3">
            <a:alphaModFix/>
          </a:blip>
          <a:stretch>
            <a:fillRect/>
          </a:stretch>
        </p:blipFill>
        <p:spPr>
          <a:xfrm rot="5400000">
            <a:off x="5595965" y="2207325"/>
            <a:ext cx="670500" cy="640198"/>
          </a:xfrm>
          <a:prstGeom prst="rect">
            <a:avLst/>
          </a:prstGeom>
          <a:noFill/>
          <a:ln>
            <a:noFill/>
          </a:ln>
        </p:spPr>
      </p:pic>
      <p:pic>
        <p:nvPicPr>
          <p:cNvPr id="322" name="Google Shape;322;p38"/>
          <p:cNvPicPr preferRelativeResize="0"/>
          <p:nvPr/>
        </p:nvPicPr>
        <p:blipFill>
          <a:blip r:embed="rId3">
            <a:alphaModFix/>
          </a:blip>
          <a:stretch>
            <a:fillRect/>
          </a:stretch>
        </p:blipFill>
        <p:spPr>
          <a:xfrm rot="10800000">
            <a:off x="6379107" y="2215472"/>
            <a:ext cx="688010" cy="623904"/>
          </a:xfrm>
          <a:prstGeom prst="rect">
            <a:avLst/>
          </a:prstGeom>
          <a:noFill/>
          <a:ln>
            <a:noFill/>
          </a:ln>
        </p:spPr>
      </p:pic>
      <p:pic>
        <p:nvPicPr>
          <p:cNvPr id="323" name="Google Shape;323;p38"/>
          <p:cNvPicPr preferRelativeResize="0"/>
          <p:nvPr/>
        </p:nvPicPr>
        <p:blipFill>
          <a:blip r:embed="rId3">
            <a:alphaModFix/>
          </a:blip>
          <a:stretch>
            <a:fillRect/>
          </a:stretch>
        </p:blipFill>
        <p:spPr>
          <a:xfrm rot="-5400000">
            <a:off x="7168524" y="2215376"/>
            <a:ext cx="670600" cy="623999"/>
          </a:xfrm>
          <a:prstGeom prst="rect">
            <a:avLst/>
          </a:prstGeom>
          <a:noFill/>
          <a:ln>
            <a:noFill/>
          </a:ln>
        </p:spPr>
      </p:pic>
      <p:sp>
        <p:nvSpPr>
          <p:cNvPr id="324" name="Google Shape;324;p38"/>
          <p:cNvSpPr txBox="1"/>
          <p:nvPr/>
        </p:nvSpPr>
        <p:spPr>
          <a:xfrm>
            <a:off x="8176487" y="2327318"/>
            <a:ext cx="82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a:latin typeface="Old Standard TT"/>
                <a:ea typeface="Old Standard TT"/>
                <a:cs typeface="Old Standard TT"/>
                <a:sym typeface="Old Standard TT"/>
              </a:rPr>
              <a:t>       Gos</a:t>
            </a:r>
            <a:endParaRPr>
              <a:latin typeface="Old Standard TT"/>
              <a:ea typeface="Old Standard TT"/>
              <a:cs typeface="Old Standard TT"/>
              <a:sym typeface="Old Standard TT"/>
            </a:endParaRPr>
          </a:p>
        </p:txBody>
      </p:sp>
      <p:sp>
        <p:nvSpPr>
          <p:cNvPr id="325" name="Google Shape;325;p38"/>
          <p:cNvSpPr/>
          <p:nvPr/>
        </p:nvSpPr>
        <p:spPr>
          <a:xfrm>
            <a:off x="8037700" y="2340475"/>
            <a:ext cx="455100" cy="373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Invarianzas</a:t>
            </a:r>
            <a:endParaRPr/>
          </a:p>
        </p:txBody>
      </p:sp>
      <p:sp>
        <p:nvSpPr>
          <p:cNvPr id="331" name="Google Shape;331;p39"/>
          <p:cNvSpPr txBox="1"/>
          <p:nvPr>
            <p:ph idx="1" type="body"/>
          </p:nvPr>
        </p:nvSpPr>
        <p:spPr>
          <a:xfrm>
            <a:off x="311700" y="1152475"/>
            <a:ext cx="8520600" cy="38628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ca"/>
              <a:t>Los humanos (y los animales en general) somos invariantes a muchos cambios en los </a:t>
            </a:r>
            <a:r>
              <a:rPr lang="ca"/>
              <a:t>estímulos</a:t>
            </a:r>
            <a:r>
              <a:rPr lang="ca"/>
              <a:t>. Pensando en </a:t>
            </a:r>
            <a:r>
              <a:rPr lang="ca"/>
              <a:t>imágenes</a:t>
            </a:r>
            <a:r>
              <a:rPr lang="ca"/>
              <a:t>, somos invariantes a :</a:t>
            </a:r>
            <a:endParaRPr/>
          </a:p>
          <a:p>
            <a:pPr indent="-342900" lvl="0" marL="457200" rtl="0" algn="l">
              <a:spcBef>
                <a:spcPts val="1200"/>
              </a:spcBef>
              <a:spcAft>
                <a:spcPts val="0"/>
              </a:spcAft>
              <a:buSzPts val="1800"/>
              <a:buChar char="●"/>
            </a:pPr>
            <a:r>
              <a:rPr lang="ca"/>
              <a:t>Traslaciones</a:t>
            </a:r>
            <a:r>
              <a:rPr lang="ca"/>
              <a:t>,</a:t>
            </a:r>
            <a:endParaRPr/>
          </a:p>
          <a:p>
            <a:pPr indent="-342900" lvl="0" marL="457200" rtl="0" algn="l">
              <a:spcBef>
                <a:spcPts val="0"/>
              </a:spcBef>
              <a:spcAft>
                <a:spcPts val="0"/>
              </a:spcAft>
              <a:buSzPts val="1800"/>
              <a:buChar char="●"/>
            </a:pPr>
            <a:r>
              <a:rPr lang="ca"/>
              <a:t>Cambio de escala,</a:t>
            </a:r>
            <a:endParaRPr/>
          </a:p>
          <a:p>
            <a:pPr indent="-342900" lvl="0" marL="457200" rtl="0" algn="l">
              <a:spcBef>
                <a:spcPts val="0"/>
              </a:spcBef>
              <a:spcAft>
                <a:spcPts val="0"/>
              </a:spcAft>
              <a:buSzPts val="1800"/>
              <a:buChar char="●"/>
            </a:pPr>
            <a:r>
              <a:rPr lang="ca"/>
              <a:t>Rotaciones, </a:t>
            </a:r>
            <a:r>
              <a:rPr lang="ca"/>
              <a:t>iluminación</a:t>
            </a:r>
            <a:endParaRPr/>
          </a:p>
          <a:p>
            <a:pPr indent="-342900" lvl="0" marL="457200" rtl="0" algn="l">
              <a:spcBef>
                <a:spcPts val="0"/>
              </a:spcBef>
              <a:spcAft>
                <a:spcPts val="0"/>
              </a:spcAft>
              <a:buSzPts val="1800"/>
              <a:buChar char="●"/>
            </a:pPr>
            <a:r>
              <a:rPr lang="ca"/>
              <a:t>Contraste ......</a:t>
            </a:r>
            <a:endParaRPr/>
          </a:p>
          <a:p>
            <a:pPr indent="0" lvl="0" marL="0" rtl="0" algn="l">
              <a:spcBef>
                <a:spcPts val="1200"/>
              </a:spcBef>
              <a:spcAft>
                <a:spcPts val="0"/>
              </a:spcAft>
              <a:buClr>
                <a:schemeClr val="dk1"/>
              </a:buClr>
              <a:buSzPts val="1100"/>
              <a:buFont typeface="Arial"/>
              <a:buNone/>
            </a:pPr>
            <a:r>
              <a:rPr lang="ca"/>
              <a:t>De alguna manera nuestros campos receptivos se combinan o adaptan para serlo. Si aprendemos de nuestras neuronas </a:t>
            </a:r>
            <a:r>
              <a:rPr lang="ca"/>
              <a:t>podremos</a:t>
            </a:r>
            <a:r>
              <a:rPr lang="ca"/>
              <a:t> obtener algoritmos invariantes a estos aspectos.</a:t>
            </a:r>
            <a:endParaRPr/>
          </a:p>
          <a:p>
            <a:pPr indent="0" lvl="0" marL="0" rtl="0" algn="l">
              <a:spcBef>
                <a:spcPts val="1200"/>
              </a:spcBef>
              <a:spcAft>
                <a:spcPts val="0"/>
              </a:spcAft>
              <a:buClr>
                <a:schemeClr val="dk1"/>
              </a:buClr>
              <a:buSzPts val="1100"/>
              <a:buFont typeface="Arial"/>
              <a:buNone/>
            </a:pPr>
            <a:r>
              <a:rPr lang="ca"/>
              <a:t>Sin usar el data augmentation………...</a:t>
            </a:r>
            <a:endParaRPr/>
          </a:p>
          <a:p>
            <a:pPr indent="0" lvl="0" marL="0" rtl="0" algn="l">
              <a:spcBef>
                <a:spcPts val="1200"/>
              </a:spcBef>
              <a:spcAft>
                <a:spcPts val="1200"/>
              </a:spcAft>
              <a:buNone/>
            </a:pPr>
            <a:r>
              <a:t/>
            </a:r>
            <a:endParaRPr/>
          </a:p>
        </p:txBody>
      </p:sp>
      <p:sp>
        <p:nvSpPr>
          <p:cNvPr id="332" name="Google Shape;332;p39"/>
          <p:cNvSpPr txBox="1"/>
          <p:nvPr/>
        </p:nvSpPr>
        <p:spPr>
          <a:xfrm>
            <a:off x="2886400" y="1771200"/>
            <a:ext cx="73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Invarianzas</a:t>
            </a:r>
            <a:endParaRPr/>
          </a:p>
          <a:p>
            <a:pPr indent="0" lvl="0" marL="0" rtl="0" algn="l">
              <a:spcBef>
                <a:spcPts val="0"/>
              </a:spcBef>
              <a:spcAft>
                <a:spcPts val="0"/>
              </a:spcAft>
              <a:buNone/>
            </a:pPr>
            <a:r>
              <a:t/>
            </a:r>
            <a:endParaRPr/>
          </a:p>
        </p:txBody>
      </p:sp>
      <p:pic>
        <p:nvPicPr>
          <p:cNvPr id="338" name="Google Shape;338;p40"/>
          <p:cNvPicPr preferRelativeResize="0"/>
          <p:nvPr/>
        </p:nvPicPr>
        <p:blipFill>
          <a:blip r:embed="rId3">
            <a:alphaModFix/>
          </a:blip>
          <a:stretch>
            <a:fillRect/>
          </a:stretch>
        </p:blipFill>
        <p:spPr>
          <a:xfrm>
            <a:off x="1308975" y="1625700"/>
            <a:ext cx="6841026" cy="3078775"/>
          </a:xfrm>
          <a:prstGeom prst="rect">
            <a:avLst/>
          </a:prstGeom>
          <a:noFill/>
          <a:ln>
            <a:noFill/>
          </a:ln>
        </p:spPr>
      </p:pic>
      <p:sp>
        <p:nvSpPr>
          <p:cNvPr id="339" name="Google Shape;339;p40"/>
          <p:cNvSpPr txBox="1"/>
          <p:nvPr/>
        </p:nvSpPr>
        <p:spPr>
          <a:xfrm>
            <a:off x="311700" y="1075000"/>
            <a:ext cx="8520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sz="1800">
                <a:solidFill>
                  <a:schemeClr val="accent3"/>
                </a:solidFill>
                <a:latin typeface="Average"/>
                <a:ea typeface="Average"/>
                <a:cs typeface="Average"/>
                <a:sym typeface="Average"/>
              </a:rPr>
              <a:t>Hasta tal punto que en 2005 se vieron neuronas "invariantes" a Jennifer Aniston</a:t>
            </a:r>
            <a:endParaRPr/>
          </a:p>
        </p:txBody>
      </p:sp>
      <p:sp>
        <p:nvSpPr>
          <p:cNvPr id="340" name="Google Shape;340;p40"/>
          <p:cNvSpPr txBox="1"/>
          <p:nvPr/>
        </p:nvSpPr>
        <p:spPr>
          <a:xfrm>
            <a:off x="8136425" y="4637575"/>
            <a:ext cx="84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u="sng">
                <a:solidFill>
                  <a:schemeClr val="hlink"/>
                </a:solidFill>
                <a:hlinkClick r:id="rId4"/>
              </a:rPr>
              <a:t>Ref:</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Invarianzas</a:t>
            </a:r>
            <a:endParaRPr/>
          </a:p>
          <a:p>
            <a:pPr indent="0" lvl="0" marL="0" rtl="0" algn="l">
              <a:spcBef>
                <a:spcPts val="0"/>
              </a:spcBef>
              <a:spcAft>
                <a:spcPts val="0"/>
              </a:spcAft>
              <a:buNone/>
            </a:pPr>
            <a:r>
              <a:t/>
            </a:r>
            <a:endParaRPr/>
          </a:p>
        </p:txBody>
      </p:sp>
      <p:sp>
        <p:nvSpPr>
          <p:cNvPr id="346" name="Google Shape;346;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ca"/>
              <a:t>Hay muchos motivos para ir en este sentido:</a:t>
            </a:r>
            <a:endParaRPr/>
          </a:p>
          <a:p>
            <a:pPr indent="-342900" lvl="0" marL="457200" rtl="0" algn="l">
              <a:spcBef>
                <a:spcPts val="1200"/>
              </a:spcBef>
              <a:spcAft>
                <a:spcPts val="0"/>
              </a:spcAft>
              <a:buSzPts val="1800"/>
              <a:buChar char="●"/>
            </a:pPr>
            <a:r>
              <a:rPr lang="ca"/>
              <a:t>Incrementar el conocimiento del cerebro: desde  entender la enfermedades </a:t>
            </a:r>
            <a:r>
              <a:rPr lang="ca"/>
              <a:t>neurológicas a cómo mejorar las pantallas de TV .</a:t>
            </a:r>
            <a:endParaRPr/>
          </a:p>
          <a:p>
            <a:pPr indent="-342900" lvl="0" marL="457200" rtl="0" algn="l">
              <a:spcBef>
                <a:spcPts val="0"/>
              </a:spcBef>
              <a:spcAft>
                <a:spcPts val="0"/>
              </a:spcAft>
              <a:buSzPts val="1800"/>
              <a:buChar char="●"/>
            </a:pPr>
            <a:r>
              <a:rPr lang="ca"/>
              <a:t>Mejorar el funcionamiento/</a:t>
            </a:r>
            <a:r>
              <a:rPr lang="ca"/>
              <a:t>entrenamiento</a:t>
            </a:r>
            <a:r>
              <a:rPr lang="ca"/>
              <a:t> de ML: porque cerebro no tienes uno de los grandes problemas de las ANN: Adversarial </a:t>
            </a:r>
            <a:r>
              <a:rPr lang="ca"/>
              <a:t>attacks</a:t>
            </a:r>
            <a:r>
              <a:rPr lang="ca"/>
              <a:t>: </a:t>
            </a:r>
            <a:r>
              <a:rPr lang="ca" u="sng">
                <a:solidFill>
                  <a:schemeClr val="hlink"/>
                </a:solidFill>
                <a:hlinkClick r:id="rId3"/>
              </a:rPr>
              <a:t>Demo</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A translación: ¡Convolución !</a:t>
            </a:r>
            <a:endParaRPr/>
          </a:p>
        </p:txBody>
      </p:sp>
      <p:sp>
        <p:nvSpPr>
          <p:cNvPr id="352" name="Google Shape;352;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ca"/>
              <a:t>La convolución es una operación que nos puede ayudar con la invarianza a </a:t>
            </a:r>
            <a:r>
              <a:rPr lang="ca"/>
              <a:t>traslaciones.</a:t>
            </a:r>
            <a:r>
              <a:rPr lang="ca"/>
              <a:t> Se puede mostrar que el operador de convolución conmuta con respecto a la translación. </a:t>
            </a:r>
            <a:r>
              <a:rPr lang="ca"/>
              <a:t> </a:t>
            </a:r>
            <a:r>
              <a:rPr lang="ca" u="sng">
                <a:solidFill>
                  <a:schemeClr val="hlink"/>
                </a:solidFill>
                <a:hlinkClick r:id="rId3"/>
              </a:rPr>
              <a:t>Ref</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671250" y="2141250"/>
            <a:ext cx="7852200" cy="861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ca"/>
              <a:t>Las ANN funcionan como un cerebro</a:t>
            </a:r>
            <a:endParaRPr/>
          </a:p>
        </p:txBody>
      </p:sp>
      <p:sp>
        <p:nvSpPr>
          <p:cNvPr id="75" name="Google Shape;75;p16"/>
          <p:cNvSpPr/>
          <p:nvPr/>
        </p:nvSpPr>
        <p:spPr>
          <a:xfrm>
            <a:off x="1648150" y="1498375"/>
            <a:ext cx="5040300" cy="2153700"/>
          </a:xfrm>
          <a:prstGeom prst="mathMultiply">
            <a:avLst>
              <a:gd fmla="val 23520" name="adj1"/>
            </a:avLst>
          </a:prstGeom>
          <a:solidFill>
            <a:srgbClr val="F4CCCC"/>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1000"/>
                                        <p:tgtEl>
                                          <p:spTgt spid="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3"/>
          <p:cNvSpPr txBox="1"/>
          <p:nvPr>
            <p:ph type="title"/>
          </p:nvPr>
        </p:nvSpPr>
        <p:spPr>
          <a:xfrm>
            <a:off x="311700" y="2480550"/>
            <a:ext cx="8114400" cy="2445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ca"/>
              <a:t>Del  Machine Learning a la Biología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Inv a tranlsaciones Convolutional NN</a:t>
            </a:r>
            <a:endParaRPr/>
          </a:p>
        </p:txBody>
      </p:sp>
      <p:sp>
        <p:nvSpPr>
          <p:cNvPr id="363" name="Google Shape;363;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a"/>
              <a:t>Estos trucos (y muchos otros como el backpropagation) los usaron a LeCun and cia. entre 1989-1998. Llegando a generar la LeNet5, que dio un gran salto en cuanto a los resultados de </a:t>
            </a:r>
            <a:r>
              <a:rPr lang="ca"/>
              <a:t>clasificación</a:t>
            </a:r>
            <a:r>
              <a:rPr lang="ca"/>
              <a:t> y reconocimiento de </a:t>
            </a:r>
            <a:r>
              <a:rPr lang="ca"/>
              <a:t>dígitos</a:t>
            </a:r>
            <a:r>
              <a:rPr lang="ca"/>
              <a:t> manuscritos dando lugar a las CNN</a:t>
            </a:r>
            <a:endParaRPr/>
          </a:p>
          <a:p>
            <a:pPr indent="0" lvl="0" marL="0" rtl="0" algn="l">
              <a:spcBef>
                <a:spcPts val="1200"/>
              </a:spcBef>
              <a:spcAft>
                <a:spcPts val="1200"/>
              </a:spcAft>
              <a:buNone/>
            </a:pPr>
            <a:r>
              <a:t/>
            </a:r>
            <a:endParaRPr/>
          </a:p>
        </p:txBody>
      </p:sp>
      <p:pic>
        <p:nvPicPr>
          <p:cNvPr id="364" name="Google Shape;364;p44"/>
          <p:cNvPicPr preferRelativeResize="0"/>
          <p:nvPr/>
        </p:nvPicPr>
        <p:blipFill>
          <a:blip r:embed="rId3">
            <a:alphaModFix/>
          </a:blip>
          <a:stretch>
            <a:fillRect/>
          </a:stretch>
        </p:blipFill>
        <p:spPr>
          <a:xfrm>
            <a:off x="1618927" y="2649675"/>
            <a:ext cx="5906150" cy="18620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CNN </a:t>
            </a:r>
            <a:r>
              <a:rPr lang="ca" u="sng">
                <a:solidFill>
                  <a:schemeClr val="hlink"/>
                </a:solidFill>
                <a:hlinkClick r:id="rId3"/>
              </a:rPr>
              <a:t>Ref</a:t>
            </a:r>
            <a:endParaRPr/>
          </a:p>
        </p:txBody>
      </p:sp>
      <p:sp>
        <p:nvSpPr>
          <p:cNvPr id="370" name="Google Shape;370;p45"/>
          <p:cNvSpPr txBox="1"/>
          <p:nvPr/>
        </p:nvSpPr>
        <p:spPr>
          <a:xfrm>
            <a:off x="3064075" y="4882875"/>
            <a:ext cx="3235800" cy="2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p>
        </p:txBody>
      </p:sp>
      <p:pic>
        <p:nvPicPr>
          <p:cNvPr id="371" name="Google Shape;371;p45"/>
          <p:cNvPicPr preferRelativeResize="0"/>
          <p:nvPr/>
        </p:nvPicPr>
        <p:blipFill>
          <a:blip r:embed="rId4">
            <a:alphaModFix/>
          </a:blip>
          <a:stretch>
            <a:fillRect/>
          </a:stretch>
        </p:blipFill>
        <p:spPr>
          <a:xfrm>
            <a:off x="681900" y="1997800"/>
            <a:ext cx="3048000" cy="1905000"/>
          </a:xfrm>
          <a:prstGeom prst="rect">
            <a:avLst/>
          </a:prstGeom>
          <a:noFill/>
          <a:ln>
            <a:noFill/>
          </a:ln>
        </p:spPr>
      </p:pic>
      <p:pic>
        <p:nvPicPr>
          <p:cNvPr id="372" name="Google Shape;372;p45"/>
          <p:cNvPicPr preferRelativeResize="0"/>
          <p:nvPr/>
        </p:nvPicPr>
        <p:blipFill>
          <a:blip r:embed="rId5">
            <a:alphaModFix/>
          </a:blip>
          <a:stretch>
            <a:fillRect/>
          </a:stretch>
        </p:blipFill>
        <p:spPr>
          <a:xfrm>
            <a:off x="4426899" y="1113650"/>
            <a:ext cx="1861702" cy="1163550"/>
          </a:xfrm>
          <a:prstGeom prst="rect">
            <a:avLst/>
          </a:prstGeom>
          <a:noFill/>
          <a:ln>
            <a:noFill/>
          </a:ln>
        </p:spPr>
      </p:pic>
      <p:pic>
        <p:nvPicPr>
          <p:cNvPr id="373" name="Google Shape;373;p45"/>
          <p:cNvPicPr preferRelativeResize="0"/>
          <p:nvPr/>
        </p:nvPicPr>
        <p:blipFill>
          <a:blip r:embed="rId6">
            <a:alphaModFix/>
          </a:blip>
          <a:stretch>
            <a:fillRect/>
          </a:stretch>
        </p:blipFill>
        <p:spPr>
          <a:xfrm>
            <a:off x="4426900" y="2370819"/>
            <a:ext cx="1861700" cy="1163563"/>
          </a:xfrm>
          <a:prstGeom prst="rect">
            <a:avLst/>
          </a:prstGeom>
          <a:noFill/>
          <a:ln>
            <a:noFill/>
          </a:ln>
        </p:spPr>
      </p:pic>
      <p:pic>
        <p:nvPicPr>
          <p:cNvPr id="374" name="Google Shape;374;p45"/>
          <p:cNvPicPr preferRelativeResize="0"/>
          <p:nvPr/>
        </p:nvPicPr>
        <p:blipFill>
          <a:blip r:embed="rId7">
            <a:alphaModFix/>
          </a:blip>
          <a:stretch>
            <a:fillRect/>
          </a:stretch>
        </p:blipFill>
        <p:spPr>
          <a:xfrm>
            <a:off x="4426912" y="3626851"/>
            <a:ext cx="1861700" cy="1163547"/>
          </a:xfrm>
          <a:prstGeom prst="rect">
            <a:avLst/>
          </a:prstGeom>
          <a:noFill/>
          <a:ln>
            <a:noFill/>
          </a:ln>
        </p:spPr>
      </p:pic>
      <p:pic>
        <p:nvPicPr>
          <p:cNvPr id="375" name="Google Shape;375;p45"/>
          <p:cNvPicPr preferRelativeResize="0"/>
          <p:nvPr/>
        </p:nvPicPr>
        <p:blipFill>
          <a:blip r:embed="rId8">
            <a:alphaModFix/>
          </a:blip>
          <a:stretch>
            <a:fillRect/>
          </a:stretch>
        </p:blipFill>
        <p:spPr>
          <a:xfrm>
            <a:off x="6669725" y="1113650"/>
            <a:ext cx="1861700" cy="1163550"/>
          </a:xfrm>
          <a:prstGeom prst="rect">
            <a:avLst/>
          </a:prstGeom>
          <a:noFill/>
          <a:ln>
            <a:noFill/>
          </a:ln>
        </p:spPr>
      </p:pic>
      <p:pic>
        <p:nvPicPr>
          <p:cNvPr id="376" name="Google Shape;376;p45"/>
          <p:cNvPicPr preferRelativeResize="0"/>
          <p:nvPr/>
        </p:nvPicPr>
        <p:blipFill>
          <a:blip r:embed="rId9">
            <a:alphaModFix/>
          </a:blip>
          <a:stretch>
            <a:fillRect/>
          </a:stretch>
        </p:blipFill>
        <p:spPr>
          <a:xfrm>
            <a:off x="6669725" y="2373119"/>
            <a:ext cx="1861700" cy="1163563"/>
          </a:xfrm>
          <a:prstGeom prst="rect">
            <a:avLst/>
          </a:prstGeom>
          <a:noFill/>
          <a:ln>
            <a:noFill/>
          </a:ln>
        </p:spPr>
      </p:pic>
      <p:pic>
        <p:nvPicPr>
          <p:cNvPr id="377" name="Google Shape;377;p45"/>
          <p:cNvPicPr preferRelativeResize="0"/>
          <p:nvPr/>
        </p:nvPicPr>
        <p:blipFill>
          <a:blip r:embed="rId10">
            <a:alphaModFix/>
          </a:blip>
          <a:stretch>
            <a:fillRect/>
          </a:stretch>
        </p:blipFill>
        <p:spPr>
          <a:xfrm>
            <a:off x="6650820" y="3632600"/>
            <a:ext cx="1899511" cy="1187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Filtros CNN</a:t>
            </a:r>
            <a:endParaRPr/>
          </a:p>
        </p:txBody>
      </p:sp>
      <p:sp>
        <p:nvSpPr>
          <p:cNvPr id="383" name="Google Shape;383;p46"/>
          <p:cNvSpPr txBox="1"/>
          <p:nvPr>
            <p:ph idx="1" type="body"/>
          </p:nvPr>
        </p:nvSpPr>
        <p:spPr>
          <a:xfrm>
            <a:off x="311700" y="1152475"/>
            <a:ext cx="8520600" cy="3906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1200"/>
              </a:spcAft>
              <a:buNone/>
            </a:pPr>
            <a:r>
              <a:rPr lang="ca"/>
              <a:t>¿</a:t>
            </a:r>
            <a:r>
              <a:rPr lang="ca"/>
              <a:t>Cómo son los filtros resultantes de entrenar estas redes?</a:t>
            </a:r>
            <a:endParaRPr/>
          </a:p>
        </p:txBody>
      </p:sp>
      <p:pic>
        <p:nvPicPr>
          <p:cNvPr id="384" name="Google Shape;384;p46"/>
          <p:cNvPicPr preferRelativeResize="0"/>
          <p:nvPr/>
        </p:nvPicPr>
        <p:blipFill>
          <a:blip r:embed="rId3">
            <a:alphaModFix/>
          </a:blip>
          <a:stretch>
            <a:fillRect/>
          </a:stretch>
        </p:blipFill>
        <p:spPr>
          <a:xfrm>
            <a:off x="1738313" y="1543050"/>
            <a:ext cx="5972175" cy="2362200"/>
          </a:xfrm>
          <a:prstGeom prst="rect">
            <a:avLst/>
          </a:prstGeom>
          <a:noFill/>
          <a:ln>
            <a:noFill/>
          </a:ln>
        </p:spPr>
      </p:pic>
      <p:sp>
        <p:nvSpPr>
          <p:cNvPr id="385" name="Google Shape;385;p46"/>
          <p:cNvSpPr txBox="1"/>
          <p:nvPr/>
        </p:nvSpPr>
        <p:spPr>
          <a:xfrm>
            <a:off x="311700" y="4125775"/>
            <a:ext cx="852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sz="1200">
                <a:solidFill>
                  <a:schemeClr val="accent3"/>
                </a:solidFill>
                <a:latin typeface="Average"/>
                <a:ea typeface="Average"/>
                <a:cs typeface="Average"/>
                <a:sym typeface="Average"/>
              </a:rPr>
              <a:t>Figura: Example lters learned by Krizhevsky et al. Each of the 96 filters shown here is of size [11x11x3], and each one is shared by the 55*55 neurons in one depth slice.</a:t>
            </a:r>
            <a:r>
              <a:rPr lang="ca" sz="1200"/>
              <a:t> </a:t>
            </a:r>
            <a:r>
              <a:rPr lang="ca" sz="1200" u="sng">
                <a:solidFill>
                  <a:schemeClr val="hlink"/>
                </a:solidFill>
                <a:hlinkClick r:id="rId4"/>
              </a:rPr>
              <a:t>Ref</a:t>
            </a:r>
            <a:endParaRPr sz="12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Filtros CNN: colores opuestos</a:t>
            </a:r>
            <a:endParaRPr/>
          </a:p>
        </p:txBody>
      </p:sp>
      <p:pic>
        <p:nvPicPr>
          <p:cNvPr id="391" name="Google Shape;391;p47"/>
          <p:cNvPicPr preferRelativeResize="0"/>
          <p:nvPr/>
        </p:nvPicPr>
        <p:blipFill>
          <a:blip r:embed="rId3">
            <a:alphaModFix/>
          </a:blip>
          <a:stretch>
            <a:fillRect/>
          </a:stretch>
        </p:blipFill>
        <p:spPr>
          <a:xfrm>
            <a:off x="5987223" y="639700"/>
            <a:ext cx="1677775" cy="4306527"/>
          </a:xfrm>
          <a:prstGeom prst="rect">
            <a:avLst/>
          </a:prstGeom>
          <a:noFill/>
          <a:ln>
            <a:noFill/>
          </a:ln>
        </p:spPr>
      </p:pic>
      <p:pic>
        <p:nvPicPr>
          <p:cNvPr id="392" name="Google Shape;392;p47"/>
          <p:cNvPicPr preferRelativeResize="0"/>
          <p:nvPr/>
        </p:nvPicPr>
        <p:blipFill>
          <a:blip r:embed="rId4">
            <a:alphaModFix/>
          </a:blip>
          <a:stretch>
            <a:fillRect/>
          </a:stretch>
        </p:blipFill>
        <p:spPr>
          <a:xfrm>
            <a:off x="1297925" y="1216575"/>
            <a:ext cx="2962275" cy="33051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Filtros CNN</a:t>
            </a:r>
            <a:endParaRPr/>
          </a:p>
        </p:txBody>
      </p:sp>
      <p:sp>
        <p:nvSpPr>
          <p:cNvPr id="398" name="Google Shape;398;p48"/>
          <p:cNvSpPr txBox="1"/>
          <p:nvPr>
            <p:ph idx="1" type="body"/>
          </p:nvPr>
        </p:nvSpPr>
        <p:spPr>
          <a:xfrm>
            <a:off x="623400" y="1257175"/>
            <a:ext cx="4306500" cy="50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ca"/>
              <a:t>Se parecen mucho a los </a:t>
            </a:r>
            <a:r>
              <a:rPr lang="ca"/>
              <a:t>filtros</a:t>
            </a:r>
            <a:r>
              <a:rPr lang="ca"/>
              <a:t> de Gabor,    </a:t>
            </a:r>
            <a:endParaRPr/>
          </a:p>
        </p:txBody>
      </p:sp>
      <p:sp>
        <p:nvSpPr>
          <p:cNvPr id="399" name="Google Shape;399;p48"/>
          <p:cNvSpPr txBox="1"/>
          <p:nvPr/>
        </p:nvSpPr>
        <p:spPr>
          <a:xfrm>
            <a:off x="4654600" y="1257175"/>
            <a:ext cx="1212000" cy="134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ca" sz="1800">
                <a:solidFill>
                  <a:schemeClr val="accent3"/>
                </a:solidFill>
                <a:latin typeface="Average"/>
                <a:ea typeface="Average"/>
                <a:cs typeface="Average"/>
                <a:sym typeface="Average"/>
              </a:rPr>
              <a:t>¿no?</a:t>
            </a:r>
            <a:endParaRPr sz="1800">
              <a:solidFill>
                <a:schemeClr val="accent3"/>
              </a:solidFill>
              <a:latin typeface="Average"/>
              <a:ea typeface="Average"/>
              <a:cs typeface="Average"/>
              <a:sym typeface="Average"/>
            </a:endParaRPr>
          </a:p>
          <a:p>
            <a:pPr indent="0" lvl="0" marL="0" rtl="0" algn="l">
              <a:lnSpc>
                <a:spcPct val="115000"/>
              </a:lnSpc>
              <a:spcBef>
                <a:spcPts val="1200"/>
              </a:spcBef>
              <a:spcAft>
                <a:spcPts val="0"/>
              </a:spcAft>
              <a:buNone/>
            </a:pPr>
            <a:r>
              <a:t/>
            </a:r>
            <a:endParaRPr sz="1800">
              <a:solidFill>
                <a:schemeClr val="accent3"/>
              </a:solidFill>
              <a:latin typeface="Average"/>
              <a:ea typeface="Average"/>
              <a:cs typeface="Average"/>
              <a:sym typeface="Average"/>
            </a:endParaRPr>
          </a:p>
          <a:p>
            <a:pPr indent="0" lvl="0" marL="0" rtl="0" algn="l">
              <a:spcBef>
                <a:spcPts val="1200"/>
              </a:spcBef>
              <a:spcAft>
                <a:spcPts val="0"/>
              </a:spcAft>
              <a:buNone/>
            </a:pPr>
            <a:r>
              <a:t/>
            </a:r>
            <a:endParaRPr>
              <a:latin typeface="Average"/>
              <a:ea typeface="Average"/>
              <a:cs typeface="Average"/>
              <a:sym typeface="Average"/>
            </a:endParaRPr>
          </a:p>
        </p:txBody>
      </p:sp>
      <p:sp>
        <p:nvSpPr>
          <p:cNvPr id="400" name="Google Shape;400;p48"/>
          <p:cNvSpPr txBox="1"/>
          <p:nvPr/>
        </p:nvSpPr>
        <p:spPr>
          <a:xfrm>
            <a:off x="3425550" y="2271600"/>
            <a:ext cx="2497200" cy="60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ca" sz="2700">
                <a:solidFill>
                  <a:schemeClr val="accent3"/>
                </a:solidFill>
                <a:latin typeface="Average"/>
                <a:ea typeface="Average"/>
                <a:cs typeface="Average"/>
                <a:sym typeface="Average"/>
              </a:rPr>
              <a:t>¿Qué implica?  </a:t>
            </a:r>
            <a:endParaRPr sz="2300">
              <a:latin typeface="Average"/>
              <a:ea typeface="Average"/>
              <a:cs typeface="Average"/>
              <a:sym typeface="Average"/>
            </a:endParaRPr>
          </a:p>
        </p:txBody>
      </p:sp>
      <p:sp>
        <p:nvSpPr>
          <p:cNvPr id="401" name="Google Shape;401;p48"/>
          <p:cNvSpPr txBox="1"/>
          <p:nvPr/>
        </p:nvSpPr>
        <p:spPr>
          <a:xfrm>
            <a:off x="311700" y="3325725"/>
            <a:ext cx="8481000" cy="119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ca" sz="1800">
                <a:solidFill>
                  <a:schemeClr val="dk2"/>
                </a:solidFill>
                <a:latin typeface="Proxima Nova"/>
                <a:ea typeface="Proxima Nova"/>
                <a:cs typeface="Proxima Nova"/>
                <a:sym typeface="Proxima Nova"/>
              </a:rPr>
              <a:t>¿Son estos filtros la solución óptima para el algoritmo de backpropagation como  lo son para el cerebro? ¿Son solución al mismo problema o son problemas distintos?</a:t>
            </a:r>
            <a:endParaRPr sz="1800">
              <a:solidFill>
                <a:schemeClr val="dk2"/>
              </a:solidFill>
              <a:latin typeface="Proxima Nova"/>
              <a:ea typeface="Proxima Nova"/>
              <a:cs typeface="Proxima Nova"/>
              <a:sym typeface="Proxima Nova"/>
            </a:endParaRPr>
          </a:p>
          <a:p>
            <a:pPr indent="0" lvl="0" marL="0" rtl="0" algn="l">
              <a:spcBef>
                <a:spcPts val="1200"/>
              </a:spcBef>
              <a:spcAft>
                <a:spcPts val="0"/>
              </a:spcAft>
              <a:buNone/>
            </a:pPr>
            <a:r>
              <a:t/>
            </a:r>
            <a:endParaRPr>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descr="Cropped and edited video-only excerpt of a great talk given by Otavio Good. Full talk titled &quot;A visual and intuitive understanding of deep learning&quot;: https://www.youtube.com/watch?v=Oqm9vsf_hvU" id="406" name="Google Shape;406;p49" title="Convolutional Neural Network Visualization by Otavio Good">
            <a:hlinkClick r:id="rId3"/>
          </p:cNvPr>
          <p:cNvPicPr preferRelativeResize="0"/>
          <p:nvPr/>
        </p:nvPicPr>
        <p:blipFill>
          <a:blip r:embed="rId4">
            <a:alphaModFix/>
          </a:blip>
          <a:stretch>
            <a:fillRect/>
          </a:stretch>
        </p:blipFill>
        <p:spPr>
          <a:xfrm>
            <a:off x="1359350" y="337775"/>
            <a:ext cx="5911675" cy="4433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This is a demo video for the manuscript: &quot;CNN Explainer: Learning Convolutional Neural Networks with Interactive Visualization&quot; &#10;&#10;For a live demo, visit: https://poloclub.github.io/cnn-explainer/&#10;&#10;Music: Carefree by Kevin MacLeod&#10;Link: https://filmmusic.io/song/3476-carefree&#10;License: http://creativecommons.org/licenses/by/4.0/" id="411" name="Google Shape;411;p50" title="Demo Video &quot;CNN Explainer: Learning Convolutional Neural Networks with Interactive Visualization&quot;">
            <a:hlinkClick r:id="rId3"/>
          </p:cNvPr>
          <p:cNvPicPr preferRelativeResize="0"/>
          <p:nvPr/>
        </p:nvPicPr>
        <p:blipFill>
          <a:blip r:embed="rId4">
            <a:alphaModFix/>
          </a:blip>
          <a:stretch>
            <a:fillRect/>
          </a:stretch>
        </p:blipFill>
        <p:spPr>
          <a:xfrm>
            <a:off x="1411175" y="135950"/>
            <a:ext cx="6605150" cy="495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Artificial Neural Networks 3D simulation.&#10;&#10;Subscribe to this YouTube channel or connect on:&#10;Web:  https://www.cybercontrols.org/&#10;LinkedIn: https://www.linkedin.com/in/denis-dmitriev-b6a95993&#10;&#10;Support on Patreon: https://www.patreon.com/deep_robotics&#10;Support on PayPal, user: denis.y.dmitriev@gmail.com" id="416" name="Google Shape;416;p51" title="Neural Network 3D Simulation">
            <a:hlinkClick r:id="rId3"/>
          </p:cNvPr>
          <p:cNvPicPr preferRelativeResize="0"/>
          <p:nvPr/>
        </p:nvPicPr>
        <p:blipFill>
          <a:blip r:embed="rId4">
            <a:alphaModFix/>
          </a:blip>
          <a:stretch>
            <a:fillRect/>
          </a:stretch>
        </p:blipFill>
        <p:spPr>
          <a:xfrm>
            <a:off x="1775083" y="310450"/>
            <a:ext cx="5792567" cy="4344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Bio </a:t>
            </a:r>
            <a:r>
              <a:rPr lang="ca"/>
              <a:t>inspiración</a:t>
            </a:r>
            <a:r>
              <a:rPr lang="ca"/>
              <a:t>: Normalización Divisiva</a:t>
            </a:r>
            <a:endParaRPr/>
          </a:p>
        </p:txBody>
      </p:sp>
      <p:sp>
        <p:nvSpPr>
          <p:cNvPr id="422" name="Google Shape;422;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rPr lang="ca"/>
              <a:t>La </a:t>
            </a:r>
            <a:r>
              <a:rPr lang="ca"/>
              <a:t>normalización</a:t>
            </a:r>
            <a:r>
              <a:rPr lang="ca"/>
              <a:t> divisiva fue motivada </a:t>
            </a:r>
            <a:r>
              <a:rPr lang="ca" u="sng">
                <a:solidFill>
                  <a:schemeClr val="hlink"/>
                </a:solidFill>
                <a:hlinkClick r:id="rId3"/>
              </a:rPr>
              <a:t>originalmente</a:t>
            </a:r>
            <a:r>
              <a:rPr lang="ca"/>
              <a:t> por las propiedades observadas del sistema visual, donde se </a:t>
            </a:r>
            <a:r>
              <a:rPr lang="ca"/>
              <a:t>utilizó</a:t>
            </a:r>
            <a:r>
              <a:rPr lang="ca"/>
              <a:t> para explicar las no linealidades en las respuestas de las neuronas. Estas neuronas se adaptan al entorno cercano: </a:t>
            </a:r>
            <a:endParaRPr/>
          </a:p>
          <a:p>
            <a:pPr indent="0" lvl="0" marL="0" rtl="0" algn="l">
              <a:spcBef>
                <a:spcPts val="1200"/>
              </a:spcBef>
              <a:spcAft>
                <a:spcPts val="0"/>
              </a:spcAft>
              <a:buClr>
                <a:schemeClr val="dk1"/>
              </a:buClr>
              <a:buSzPts val="1100"/>
              <a:buFont typeface="Arial"/>
              <a:buNone/>
            </a:pPr>
            <a:br>
              <a:rPr lang="ca"/>
            </a:br>
            <a:endParaRPr/>
          </a:p>
          <a:p>
            <a:pPr indent="0" lvl="0" marL="0" rtl="0" algn="just">
              <a:spcBef>
                <a:spcPts val="1200"/>
              </a:spcBef>
              <a:spcAft>
                <a:spcPts val="1200"/>
              </a:spcAft>
              <a:buNone/>
            </a:pPr>
            <a:r>
              <a:rPr lang="ca"/>
              <a:t>Actualmente tiene muchas aplicaciones en ML: siendo una </a:t>
            </a:r>
            <a:r>
              <a:rPr lang="ca"/>
              <a:t>función</a:t>
            </a:r>
            <a:r>
              <a:rPr lang="ca"/>
              <a:t> de </a:t>
            </a:r>
            <a:r>
              <a:rPr lang="ca"/>
              <a:t>activación</a:t>
            </a:r>
            <a:r>
              <a:rPr lang="ca"/>
              <a:t> </a:t>
            </a:r>
            <a:r>
              <a:rPr lang="ca"/>
              <a:t>común</a:t>
            </a:r>
            <a:r>
              <a:rPr lang="ca"/>
              <a:t> para las ANN, su uso para la </a:t>
            </a:r>
            <a:r>
              <a:rPr lang="ca" u="sng">
                <a:solidFill>
                  <a:schemeClr val="hlink"/>
                </a:solidFill>
                <a:hlinkClick r:id="rId4"/>
              </a:rPr>
              <a:t>compresión</a:t>
            </a:r>
            <a:r>
              <a:rPr lang="ca"/>
              <a:t> de </a:t>
            </a:r>
            <a:r>
              <a:rPr lang="ca"/>
              <a:t>imágenes</a:t>
            </a:r>
            <a:r>
              <a:rPr lang="ca"/>
              <a:t> o para generar invarianzas respecto al </a:t>
            </a:r>
            <a:r>
              <a:rPr lang="ca"/>
              <a:t>contraste</a:t>
            </a:r>
            <a:r>
              <a:rPr lang="ca"/>
              <a:t> de una imagen.</a:t>
            </a:r>
            <a:endParaRPr/>
          </a:p>
        </p:txBody>
      </p:sp>
      <p:pic>
        <p:nvPicPr>
          <p:cNvPr id="423" name="Google Shape;423;p52"/>
          <p:cNvPicPr preferRelativeResize="0"/>
          <p:nvPr/>
        </p:nvPicPr>
        <p:blipFill>
          <a:blip r:embed="rId5">
            <a:alphaModFix/>
          </a:blip>
          <a:stretch>
            <a:fillRect/>
          </a:stretch>
        </p:blipFill>
        <p:spPr>
          <a:xfrm>
            <a:off x="3672400" y="2280163"/>
            <a:ext cx="1562100" cy="752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311700" y="2480550"/>
            <a:ext cx="8114400" cy="2445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ca"/>
              <a:t>De la </a:t>
            </a:r>
            <a:r>
              <a:rPr lang="ca"/>
              <a:t>Biología al Machine Learning</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Normalización Divisiva</a:t>
            </a:r>
            <a:endParaRPr/>
          </a:p>
        </p:txBody>
      </p:sp>
      <p:pic>
        <p:nvPicPr>
          <p:cNvPr id="429" name="Google Shape;429;p53"/>
          <p:cNvPicPr preferRelativeResize="0"/>
          <p:nvPr/>
        </p:nvPicPr>
        <p:blipFill rotWithShape="1">
          <a:blip r:embed="rId3">
            <a:alphaModFix/>
          </a:blip>
          <a:srcRect b="0" l="0" r="0" t="6629"/>
          <a:stretch/>
        </p:blipFill>
        <p:spPr>
          <a:xfrm>
            <a:off x="860275" y="1204925"/>
            <a:ext cx="7654425" cy="3567799"/>
          </a:xfrm>
          <a:prstGeom prst="rect">
            <a:avLst/>
          </a:prstGeom>
          <a:noFill/>
          <a:ln>
            <a:noFill/>
          </a:ln>
        </p:spPr>
      </p:pic>
      <p:sp>
        <p:nvSpPr>
          <p:cNvPr id="430" name="Google Shape;430;p53"/>
          <p:cNvSpPr/>
          <p:nvPr/>
        </p:nvSpPr>
        <p:spPr>
          <a:xfrm>
            <a:off x="1460950" y="1762050"/>
            <a:ext cx="888600" cy="8097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3"/>
          <p:cNvSpPr/>
          <p:nvPr/>
        </p:nvSpPr>
        <p:spPr>
          <a:xfrm>
            <a:off x="3717738" y="3582100"/>
            <a:ext cx="888600" cy="8097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3"/>
          <p:cNvSpPr/>
          <p:nvPr/>
        </p:nvSpPr>
        <p:spPr>
          <a:xfrm>
            <a:off x="5507613" y="3582100"/>
            <a:ext cx="888600" cy="8097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3"/>
          <p:cNvSpPr/>
          <p:nvPr/>
        </p:nvSpPr>
        <p:spPr>
          <a:xfrm>
            <a:off x="7339363" y="3582100"/>
            <a:ext cx="888600" cy="8097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3"/>
          <p:cNvSpPr/>
          <p:nvPr/>
        </p:nvSpPr>
        <p:spPr>
          <a:xfrm>
            <a:off x="3607200" y="1713175"/>
            <a:ext cx="888600" cy="8097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3"/>
          <p:cNvSpPr/>
          <p:nvPr/>
        </p:nvSpPr>
        <p:spPr>
          <a:xfrm>
            <a:off x="5507625" y="1713175"/>
            <a:ext cx="888600" cy="8097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3"/>
          <p:cNvSpPr/>
          <p:nvPr/>
        </p:nvSpPr>
        <p:spPr>
          <a:xfrm>
            <a:off x="7339375" y="1713175"/>
            <a:ext cx="888600" cy="8097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Jpg vs DN</a:t>
            </a:r>
            <a:endParaRPr/>
          </a:p>
        </p:txBody>
      </p:sp>
      <p:pic>
        <p:nvPicPr>
          <p:cNvPr id="442" name="Google Shape;442;p54"/>
          <p:cNvPicPr preferRelativeResize="0"/>
          <p:nvPr/>
        </p:nvPicPr>
        <p:blipFill>
          <a:blip r:embed="rId3">
            <a:alphaModFix/>
          </a:blip>
          <a:stretch>
            <a:fillRect/>
          </a:stretch>
        </p:blipFill>
        <p:spPr>
          <a:xfrm>
            <a:off x="311700" y="1760848"/>
            <a:ext cx="3999900" cy="2010477"/>
          </a:xfrm>
          <a:prstGeom prst="rect">
            <a:avLst/>
          </a:prstGeom>
          <a:noFill/>
          <a:ln>
            <a:noFill/>
          </a:ln>
        </p:spPr>
      </p:pic>
      <p:sp>
        <p:nvSpPr>
          <p:cNvPr id="443" name="Google Shape;443;p5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44" name="Google Shape;444;p5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45" name="Google Shape;445;p54"/>
          <p:cNvPicPr preferRelativeResize="0"/>
          <p:nvPr/>
        </p:nvPicPr>
        <p:blipFill>
          <a:blip r:embed="rId4">
            <a:alphaModFix/>
          </a:blip>
          <a:stretch>
            <a:fillRect/>
          </a:stretch>
        </p:blipFill>
        <p:spPr>
          <a:xfrm>
            <a:off x="4826091" y="1760850"/>
            <a:ext cx="4012522" cy="20104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Multimodal Nerons:  como las Jennifer Aniston cells</a:t>
            </a:r>
            <a:endParaRPr/>
          </a:p>
        </p:txBody>
      </p:sp>
      <p:sp>
        <p:nvSpPr>
          <p:cNvPr id="451" name="Google Shape;451;p55"/>
          <p:cNvSpPr txBox="1"/>
          <p:nvPr>
            <p:ph idx="1" type="body"/>
          </p:nvPr>
        </p:nvSpPr>
        <p:spPr>
          <a:xfrm>
            <a:off x="6838250" y="4165300"/>
            <a:ext cx="1714200" cy="511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ca" u="sng">
                <a:solidFill>
                  <a:schemeClr val="hlink"/>
                </a:solidFill>
                <a:hlinkClick r:id="rId3"/>
              </a:rPr>
              <a:t>Ref</a:t>
            </a:r>
            <a:r>
              <a:rPr lang="ca"/>
              <a:t> </a:t>
            </a:r>
            <a:endParaRPr/>
          </a:p>
        </p:txBody>
      </p:sp>
      <p:pic>
        <p:nvPicPr>
          <p:cNvPr descr="#openai #clip #microscope&#10;&#10;OpenAI does a huge investigation into the inner workings of their recent CLIP model via faceted feature visualization and finds amazing things: Some neurons in the last layer respond to distinct concepts across multiple modalities, meaning they fire for photographs, drawings, and signs depicting the same concept, even when the images are vastly distinct. Through manual examination, they identify and investigate neurons corresponding to persons, geographical regions, religions, emotions, and much more. In this video, I go through the publication and then I present my own findings from digging around in the OpenAI Microscope.&#10;&#10;OUTLINE:&#10;0:00 - Intro &amp; Overview&#10;3:35 - OpenAI Microscope&#10;7:10 - Categories of found neurons&#10;11:10 - Person Neurons&#10;13:00 - Donald Trump Neuron&#10;17:15 - Emotion Neurons&#10;22:45 - Region Neurons&#10;26:40 - Sparse Mixture of Emotions&#10;28:05 - Emotion Atlas&#10;29:45 - Adversarial Typographic Attacks&#10;31:55 - Stroop Test&#10;33:10 - My Findings in OpenAI Microscope&#10;33:30 - Superman Neuron&#10;33:50 - Resting B*tchface Neuron&#10;34:10 - Trash Bag Neuron&#10;35:25 - God Weightlifting Neuron&#10;36:40 - Organ Neuron&#10;38:35 - Film Spool Neuron&#10;39:05 - Feather Neuron&#10;39:20 - Spartan Neuron&#10;40:25 - Letter E Neuron&#10;40:35 - Cleanin Neuron&#10;40:45 - Frown Neuron&#10;40:55 - Lion Neuron&#10;41:05 - Fashion Model Neuron&#10;41:20 - Baseball Neuron&#10;41:50 - Bride Neuron&#10;42:00 - Navy Neuron&#10;42:30 - Hemp Neuron&#10;43:25 - Staircase Neuron&#10;43:45 - Disney Neuron&#10;44:15 - Hillary Clinton Neuron&#10;44:50 - God Neuron&#10;45:15 - Blurry Neuron&#10;45:35 - Arrow Neuron&#10;45:55 - Trophy Presentation Neuron&#10;46:10 - Receding Hairline Neuron&#10;46:30 - Traffic Neuron&#10;46:40 - Raised Hand Neuron&#10;46:50 - Google Maps Neuron&#10;47:15 - Nervous Smile Neuron&#10;47:30 - Elvis Neuron&#10;47:55 - The Flash Neuron&#10;48:05 - Beard Neuron&#10;48:15 - Kilt Neuron&#10;48:25 - Rainy Neuron&#10;48:35 - Electricity Neuron&#10;48:50 - Droplets Neuron&#10;49:00 - Escape Neuron&#10;49:25 - King Neuron&#10;49:35 - Country Neuron&#10;49:45 - Overweight Men Neuron&#10;49:55 - Wedding&#10;50:05 - Australia Neuron&#10;50:15 - Yawn Neuron&#10;50:30 - Bees &amp; Simpsons Neuron&#10;50:40 - Mussles Neuron&#10;50:50 - Spice Neuron&#10;51:00 - Conclusion&#10;&#10;Paper: https://distill.pub/2021/multimodal-neurons/&#10;My Findings: https://www.notion.so/CLIP-OpenAI-Microscope-Findings-27465eac373c451d8083428443e0837c&#10;My Video on CLIP: https://youtu.be/T9XSU0pKX2E&#10;My Video on Feature Visualizations &amp; The OpenAI Microscope: https://youtu.be/Ok44otx90D4&#10;&#10;Abstract:&#10;In 2005, a letter published in Nature described human neurons responding to specific people, such as Jennifer Aniston or Halle Berry. The exciting thing wasn’t just that they selected for particular people, but that they did so regardless of whether they were shown photographs, drawings, or even images of the person’s name. The neurons were multimodal. As the lead author would put it: &quot;You are looking at the far end of the transformation from metric, visual shapes to conceptual... information.&quot; We report the existence of similar multimodal neurons in artificial neural networks. This includes neurons selecting for prominent public figures or fictional characters, such as Lady Gaga or Spiderman. Like the biological multimodal neurons, these artificial neurons respond to the same subject in photographs, drawings, and images of their name.&#10;&#10;Authors: Gabriel Goh, Nick Cammarata, Chelsea Voss, Shan Carter, Michael Petrov, Ludwig Schubert, Alec Radford, Chris Olah&#10;&#10;Links:&#10;TabNine Code Completion (Referral): http://bit.ly/tabnine-yannick&#10;YouTube: https://www.youtube.com/c/yannickilcher&#10;Twitter: https://twitter.com/ykilcher&#10;Discord: https://discord.gg/4H8xxDF&#10;BitChute: https://www.bitchute.com/channel/yannic-kilcher&#10;Minds: https://www.minds.com/ykilcher&#10;Parler: https://parler.com/profile/YannicKilcher&#10;LinkedIn: https://www.linkedin.com/in/yannic-kilcher-488534136/&#10;BiliBili: https://space.bilibili.com/1824646584&#10;&#10;If you want to support me, the best thing to do is to share out the content :)&#10;&#10;If you want to support me financially (completely optional and voluntary, but a lot of people have asked for this):&#10;SubscribeStar: https://www.subscribestar.com/yannickilcher&#10;Patreon: https://www.patreon.com/yannickilcher&#10;Bitcoin (BTC): bc1q49lsw3q325tr58ygf8sudx2dqfguclvngvy2cq&#10;Ethereum (ETH): 0x7ad3513E3B8f66799f507Aa7874b1B0eBC7F85e2&#10;Litecoin (LTC): LQW2TRyKYetVC8WjFkhpPhtpbDM4Vw7r9m&#10;Monero (XMR): 4ACL8AGrEo5hAir8A9CeVrW8pEauWvnp1WnSDZxW7tziCDLhZAGsgzhRQABDnFy8yuM9fWJDviJPHKRjV4FWt19CJZN9D4n" id="452" name="Google Shape;452;p55" title="Multimodal Neurons in Artificial Neural Networks (w/ OpenAI Microscope, Research Paper Explained)">
            <a:hlinkClick r:id="rId4"/>
          </p:cNvPr>
          <p:cNvPicPr preferRelativeResize="0"/>
          <p:nvPr/>
        </p:nvPicPr>
        <p:blipFill>
          <a:blip r:embed="rId5">
            <a:alphaModFix/>
          </a:blip>
          <a:stretch>
            <a:fillRect/>
          </a:stretch>
        </p:blipFill>
        <p:spPr>
          <a:xfrm>
            <a:off x="2082675" y="15651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2400"/>
              </a:spcBef>
              <a:spcAft>
                <a:spcPts val="0"/>
              </a:spcAft>
              <a:buNone/>
            </a:pPr>
            <a:r>
              <a:rPr lang="ca"/>
              <a:t>Capsule neural network</a:t>
            </a:r>
            <a:endParaRPr b="1" sz="2300">
              <a:solidFill>
                <a:srgbClr val="000000"/>
              </a:solidFill>
              <a:latin typeface="Arial"/>
              <a:ea typeface="Arial"/>
              <a:cs typeface="Arial"/>
              <a:sym typeface="Arial"/>
            </a:endParaRPr>
          </a:p>
          <a:p>
            <a:pPr indent="0" lvl="0" marL="0" rtl="0" algn="l">
              <a:spcBef>
                <a:spcPts val="600"/>
              </a:spcBef>
              <a:spcAft>
                <a:spcPts val="0"/>
              </a:spcAft>
              <a:buNone/>
            </a:pPr>
            <a:r>
              <a:t/>
            </a:r>
            <a:endParaRPr/>
          </a:p>
        </p:txBody>
      </p:sp>
      <p:sp>
        <p:nvSpPr>
          <p:cNvPr id="458" name="Google Shape;458;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a" u="sng">
                <a:solidFill>
                  <a:schemeClr val="hlink"/>
                </a:solidFill>
                <a:hlinkClick r:id="rId3"/>
              </a:rPr>
              <a:t>Algunos intentos no muy </a:t>
            </a:r>
            <a:r>
              <a:rPr lang="ca" u="sng">
                <a:solidFill>
                  <a:schemeClr val="hlink"/>
                </a:solidFill>
                <a:hlinkClick r:id="rId4"/>
              </a:rPr>
              <a:t>fructíferos</a:t>
            </a:r>
            <a:endParaRPr/>
          </a:p>
          <a:p>
            <a:pPr indent="0" lvl="0" marL="0" rtl="0" algn="l">
              <a:spcBef>
                <a:spcPts val="1200"/>
              </a:spcBef>
              <a:spcAft>
                <a:spcPts val="120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7"/>
          <p:cNvSpPr txBox="1"/>
          <p:nvPr>
            <p:ph idx="4294967295" type="body"/>
          </p:nvPr>
        </p:nvSpPr>
        <p:spPr>
          <a:xfrm>
            <a:off x="311700" y="1176800"/>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ca"/>
              <a:t>Sí</a:t>
            </a:r>
            <a:r>
              <a:rPr lang="ca"/>
              <a:t> construyendo ANN invariantes a la </a:t>
            </a:r>
            <a:r>
              <a:rPr lang="ca"/>
              <a:t>traslación</a:t>
            </a:r>
            <a:r>
              <a:rPr lang="ca"/>
              <a:t>/ contraste hemos dado este paso de gigante,</a:t>
            </a:r>
            <a:endParaRPr/>
          </a:p>
          <a:p>
            <a:pPr indent="0" lvl="0" marL="0" rtl="0" algn="l">
              <a:spcBef>
                <a:spcPts val="1200"/>
              </a:spcBef>
              <a:spcAft>
                <a:spcPts val="0"/>
              </a:spcAft>
              <a:buNone/>
            </a:pPr>
            <a:r>
              <a:t/>
            </a:r>
            <a:endParaRPr/>
          </a:p>
          <a:p>
            <a:pPr indent="0" lvl="0" marL="0" rtl="0" algn="ctr">
              <a:spcBef>
                <a:spcPts val="1200"/>
              </a:spcBef>
              <a:spcAft>
                <a:spcPts val="1200"/>
              </a:spcAft>
              <a:buNone/>
            </a:pPr>
            <a:r>
              <a:t/>
            </a:r>
            <a:endParaRPr/>
          </a:p>
        </p:txBody>
      </p:sp>
      <p:sp>
        <p:nvSpPr>
          <p:cNvPr id="464" name="Google Shape;464;p57"/>
          <p:cNvSpPr txBox="1"/>
          <p:nvPr/>
        </p:nvSpPr>
        <p:spPr>
          <a:xfrm>
            <a:off x="2445000" y="2407950"/>
            <a:ext cx="4141200" cy="2385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ca" sz="2500">
                <a:solidFill>
                  <a:schemeClr val="accent3"/>
                </a:solidFill>
                <a:latin typeface="Proxima Nova"/>
                <a:ea typeface="Proxima Nova"/>
                <a:cs typeface="Proxima Nova"/>
                <a:sym typeface="Proxima Nova"/>
              </a:rPr>
              <a:t>¿Qué pasaría si consiguieses mos ANN invariantes a otros aspectos?</a:t>
            </a:r>
            <a:endParaRPr sz="2500">
              <a:solidFill>
                <a:schemeClr val="accent3"/>
              </a:solidFill>
              <a:latin typeface="Proxima Nova"/>
              <a:ea typeface="Proxima Nova"/>
              <a:cs typeface="Proxima Nova"/>
              <a:sym typeface="Proxima Nova"/>
            </a:endParaRPr>
          </a:p>
          <a:p>
            <a:pPr indent="0" lvl="0" marL="0" rtl="0" algn="ctr">
              <a:lnSpc>
                <a:spcPct val="115000"/>
              </a:lnSpc>
              <a:spcBef>
                <a:spcPts val="1200"/>
              </a:spcBef>
              <a:spcAft>
                <a:spcPts val="1200"/>
              </a:spcAft>
              <a:buNone/>
            </a:pPr>
            <a:r>
              <a:rPr lang="ca" sz="1800">
                <a:solidFill>
                  <a:schemeClr val="accent3"/>
                </a:solidFill>
                <a:latin typeface="Proxima Nova"/>
                <a:ea typeface="Proxima Nova"/>
                <a:cs typeface="Proxima Nova"/>
                <a:sym typeface="Proxima Nova"/>
              </a:rPr>
              <a:t>(como el cerebro humano lo es)</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8"/>
          <p:cNvSpPr txBox="1"/>
          <p:nvPr>
            <p:ph idx="1" type="body"/>
          </p:nvPr>
        </p:nvSpPr>
        <p:spPr>
          <a:xfrm>
            <a:off x="311700" y="1774500"/>
            <a:ext cx="8520600" cy="1594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Clr>
                <a:schemeClr val="dk1"/>
              </a:buClr>
              <a:buSzPts val="1100"/>
              <a:buFont typeface="Arial"/>
              <a:buNone/>
            </a:pPr>
            <a:r>
              <a:rPr lang="ca" sz="2200"/>
              <a:t>Vamos a ver algunos ejemplos de </a:t>
            </a:r>
            <a:r>
              <a:rPr lang="ca" sz="2200"/>
              <a:t>cómo</a:t>
            </a:r>
            <a:r>
              <a:rPr lang="ca" sz="2200"/>
              <a:t> el ML nos ha ayudado a "entender" un poco </a:t>
            </a:r>
            <a:r>
              <a:rPr lang="ca" sz="2200"/>
              <a:t>más</a:t>
            </a:r>
            <a:r>
              <a:rPr lang="ca" sz="2200"/>
              <a:t> </a:t>
            </a:r>
            <a:r>
              <a:rPr lang="ca" sz="2200"/>
              <a:t>cómo</a:t>
            </a:r>
            <a:r>
              <a:rPr lang="ca" sz="2200"/>
              <a:t> puede funcionar el cerebro, como/ porque la naturaleza ha llegado al cerebro "</a:t>
            </a:r>
            <a:r>
              <a:rPr lang="ca" sz="2200"/>
              <a:t>óptimo</a:t>
            </a:r>
            <a:r>
              <a:rPr lang="ca" sz="2200"/>
              <a:t>".</a:t>
            </a:r>
            <a:endParaRPr sz="2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3" name="Shape 473"/>
        <p:cNvGrpSpPr/>
        <p:nvPr/>
      </p:nvGrpSpPr>
      <p:grpSpPr>
        <a:xfrm>
          <a:off x="0" y="0"/>
          <a:ext cx="0" cy="0"/>
          <a:chOff x="0" y="0"/>
          <a:chExt cx="0" cy="0"/>
        </a:xfrm>
      </p:grpSpPr>
      <p:sp>
        <p:nvSpPr>
          <p:cNvPr id="474" name="Google Shape;474;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XAI</a:t>
            </a:r>
            <a:endParaRPr/>
          </a:p>
        </p:txBody>
      </p:sp>
      <p:sp>
        <p:nvSpPr>
          <p:cNvPr id="475" name="Google Shape;475;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a"/>
              <a:t>Para ello </a:t>
            </a:r>
            <a:r>
              <a:rPr lang="ca"/>
              <a:t>necesitamos</a:t>
            </a:r>
            <a:r>
              <a:rPr lang="ca"/>
              <a:t> un ML "entendible" o un o como se dice ahora "XAI" ("Explainable Articial Inteligence" ). En estos momentos hay fuerte corriente para "ver" </a:t>
            </a:r>
            <a:r>
              <a:rPr lang="ca"/>
              <a:t>cómo</a:t>
            </a:r>
            <a:r>
              <a:rPr lang="ca"/>
              <a:t> funciona un ANN por dentro y entender el </a:t>
            </a:r>
            <a:r>
              <a:rPr lang="ca"/>
              <a:t>porqué</a:t>
            </a:r>
            <a:r>
              <a:rPr lang="ca"/>
              <a:t> de ello.</a:t>
            </a:r>
            <a:endParaRPr/>
          </a:p>
          <a:p>
            <a:pPr indent="0" lvl="0" marL="0" rtl="0" algn="l">
              <a:spcBef>
                <a:spcPts val="1200"/>
              </a:spcBef>
              <a:spcAft>
                <a:spcPts val="1200"/>
              </a:spcAft>
              <a:buNone/>
            </a:pPr>
            <a:r>
              <a:t/>
            </a:r>
            <a:endParaRPr/>
          </a:p>
        </p:txBody>
      </p:sp>
      <p:pic>
        <p:nvPicPr>
          <p:cNvPr id="476" name="Google Shape;476;p59"/>
          <p:cNvPicPr preferRelativeResize="0"/>
          <p:nvPr/>
        </p:nvPicPr>
        <p:blipFill>
          <a:blip r:embed="rId3">
            <a:alphaModFix/>
          </a:blip>
          <a:stretch>
            <a:fillRect/>
          </a:stretch>
        </p:blipFill>
        <p:spPr>
          <a:xfrm>
            <a:off x="804460" y="2407250"/>
            <a:ext cx="7535075" cy="2689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Representación de imágenes</a:t>
            </a:r>
            <a:endParaRPr/>
          </a:p>
        </p:txBody>
      </p:sp>
      <p:sp>
        <p:nvSpPr>
          <p:cNvPr id="482" name="Google Shape;482;p60"/>
          <p:cNvSpPr txBox="1"/>
          <p:nvPr>
            <p:ph idx="1" type="body"/>
          </p:nvPr>
        </p:nvSpPr>
        <p:spPr>
          <a:xfrm>
            <a:off x="311700" y="1228675"/>
            <a:ext cx="8520600" cy="1234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ca" sz="1900"/>
              <a:t>Muchos autores se han preguntado </a:t>
            </a:r>
            <a:r>
              <a:rPr lang="ca" sz="1900"/>
              <a:t>cómo</a:t>
            </a:r>
            <a:r>
              <a:rPr lang="ca" sz="1900"/>
              <a:t> podemos descomponer imagenes (</a:t>
            </a:r>
            <a:r>
              <a:rPr i="1" lang="ca" sz="1900"/>
              <a:t>I(x, y)</a:t>
            </a:r>
            <a:r>
              <a:rPr lang="ca" sz="1900"/>
              <a:t>) va unas funciones </a:t>
            </a:r>
            <a:r>
              <a:rPr lang="ca" sz="1900"/>
              <a:t>básicas</a:t>
            </a:r>
            <a:r>
              <a:rPr lang="ca" sz="1900"/>
              <a:t> para as usarlas como filtros de las ANN:</a:t>
            </a:r>
            <a:endParaRPr sz="1900"/>
          </a:p>
          <a:p>
            <a:pPr indent="0" lvl="0" marL="0" rtl="0" algn="l">
              <a:spcBef>
                <a:spcPts val="1200"/>
              </a:spcBef>
              <a:spcAft>
                <a:spcPts val="1200"/>
              </a:spcAft>
              <a:buNone/>
            </a:pPr>
            <a:r>
              <a:t/>
            </a:r>
            <a:endParaRPr/>
          </a:p>
        </p:txBody>
      </p:sp>
      <p:pic>
        <p:nvPicPr>
          <p:cNvPr id="483" name="Google Shape;483;p60"/>
          <p:cNvPicPr preferRelativeResize="0"/>
          <p:nvPr/>
        </p:nvPicPr>
        <p:blipFill>
          <a:blip r:embed="rId3">
            <a:alphaModFix/>
          </a:blip>
          <a:stretch>
            <a:fillRect/>
          </a:stretch>
        </p:blipFill>
        <p:spPr>
          <a:xfrm>
            <a:off x="3328975" y="2463513"/>
            <a:ext cx="2486025" cy="638175"/>
          </a:xfrm>
          <a:prstGeom prst="rect">
            <a:avLst/>
          </a:prstGeom>
          <a:noFill/>
          <a:ln>
            <a:noFill/>
          </a:ln>
        </p:spPr>
      </p:pic>
      <p:sp>
        <p:nvSpPr>
          <p:cNvPr id="484" name="Google Shape;484;p60"/>
          <p:cNvSpPr txBox="1"/>
          <p:nvPr/>
        </p:nvSpPr>
        <p:spPr>
          <a:xfrm>
            <a:off x="421400" y="3501225"/>
            <a:ext cx="7993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sz="1800">
                <a:solidFill>
                  <a:schemeClr val="accent3"/>
                </a:solidFill>
                <a:latin typeface="Average"/>
                <a:ea typeface="Average"/>
                <a:cs typeface="Average"/>
                <a:sym typeface="Average"/>
              </a:rPr>
              <a:t>Y </a:t>
            </a:r>
            <a:r>
              <a:rPr lang="ca" sz="1800">
                <a:solidFill>
                  <a:schemeClr val="accent3"/>
                </a:solidFill>
                <a:latin typeface="Average"/>
                <a:ea typeface="Average"/>
                <a:cs typeface="Average"/>
                <a:sym typeface="Average"/>
              </a:rPr>
              <a:t>cómo</a:t>
            </a:r>
            <a:r>
              <a:rPr lang="ca" sz="1800">
                <a:solidFill>
                  <a:schemeClr val="accent3"/>
                </a:solidFill>
                <a:latin typeface="Average"/>
                <a:ea typeface="Average"/>
                <a:cs typeface="Average"/>
                <a:sym typeface="Average"/>
              </a:rPr>
              <a:t> estas funciones se relacionan con la </a:t>
            </a:r>
            <a:r>
              <a:rPr lang="ca" sz="1800">
                <a:solidFill>
                  <a:schemeClr val="accent3"/>
                </a:solidFill>
                <a:latin typeface="Average"/>
                <a:ea typeface="Average"/>
                <a:cs typeface="Average"/>
                <a:sym typeface="Average"/>
              </a:rPr>
              <a:t>estadística</a:t>
            </a:r>
            <a:r>
              <a:rPr lang="ca" sz="1800">
                <a:solidFill>
                  <a:schemeClr val="accent3"/>
                </a:solidFill>
                <a:latin typeface="Average"/>
                <a:ea typeface="Average"/>
                <a:cs typeface="Average"/>
                <a:sym typeface="Average"/>
              </a:rPr>
              <a:t> de las </a:t>
            </a:r>
            <a:r>
              <a:rPr lang="ca" sz="1800">
                <a:solidFill>
                  <a:schemeClr val="accent3"/>
                </a:solidFill>
                <a:latin typeface="Average"/>
                <a:ea typeface="Average"/>
                <a:cs typeface="Average"/>
                <a:sym typeface="Average"/>
              </a:rPr>
              <a:t>imágenes</a:t>
            </a:r>
            <a:r>
              <a:rPr lang="ca" sz="1800">
                <a:solidFill>
                  <a:schemeClr val="accent3"/>
                </a:solidFill>
                <a:latin typeface="Average"/>
                <a:ea typeface="Average"/>
                <a:cs typeface="Average"/>
                <a:sym typeface="Average"/>
              </a:rPr>
              <a:t> naturales. La </a:t>
            </a:r>
            <a:r>
              <a:rPr lang="ca" sz="1800">
                <a:solidFill>
                  <a:schemeClr val="accent3"/>
                </a:solidFill>
                <a:latin typeface="Average"/>
                <a:ea typeface="Average"/>
                <a:cs typeface="Average"/>
                <a:sym typeface="Average"/>
              </a:rPr>
              <a:t>hipótesi</a:t>
            </a:r>
            <a:r>
              <a:rPr lang="ca" sz="1800">
                <a:solidFill>
                  <a:schemeClr val="accent3"/>
                </a:solidFill>
                <a:latin typeface="Average"/>
                <a:ea typeface="Average"/>
                <a:cs typeface="Average"/>
                <a:sym typeface="Average"/>
              </a:rPr>
              <a:t> de </a:t>
            </a:r>
            <a:r>
              <a:rPr lang="ca" sz="1800">
                <a:solidFill>
                  <a:schemeClr val="accent3"/>
                </a:solidFill>
                <a:uFill>
                  <a:noFill/>
                </a:uFill>
                <a:latin typeface="Average"/>
                <a:ea typeface="Average"/>
                <a:cs typeface="Average"/>
                <a:sym typeface="Average"/>
                <a:hlinkClick r:id="rId4">
                  <a:extLst>
                    <a:ext uri="{A12FA001-AC4F-418D-AE19-62706E023703}">
                      <ahyp:hlinkClr val="tx"/>
                    </a:ext>
                  </a:extLst>
                </a:hlinkClick>
              </a:rPr>
              <a:t>Barlow</a:t>
            </a:r>
            <a:r>
              <a:rPr lang="ca" sz="1800">
                <a:solidFill>
                  <a:schemeClr val="accent3"/>
                </a:solidFill>
                <a:latin typeface="Average"/>
                <a:ea typeface="Average"/>
                <a:cs typeface="Average"/>
                <a:sym typeface="Average"/>
              </a:rPr>
              <a:t> dice que los componentes del </a:t>
            </a:r>
            <a:r>
              <a:rPr lang="ca" sz="1800">
                <a:solidFill>
                  <a:schemeClr val="accent3"/>
                </a:solidFill>
                <a:latin typeface="Average"/>
                <a:ea typeface="Average"/>
                <a:cs typeface="Average"/>
                <a:sym typeface="Average"/>
              </a:rPr>
              <a:t>código</a:t>
            </a:r>
            <a:r>
              <a:rPr lang="ca" sz="1800">
                <a:solidFill>
                  <a:schemeClr val="accent3"/>
                </a:solidFill>
                <a:latin typeface="Average"/>
                <a:ea typeface="Average"/>
                <a:cs typeface="Average"/>
                <a:sym typeface="Average"/>
              </a:rPr>
              <a:t> han de ser </a:t>
            </a:r>
            <a:r>
              <a:rPr lang="ca" sz="1800">
                <a:solidFill>
                  <a:schemeClr val="accent3"/>
                </a:solidFill>
                <a:latin typeface="Average"/>
                <a:ea typeface="Average"/>
                <a:cs typeface="Average"/>
                <a:sym typeface="Average"/>
              </a:rPr>
              <a:t>estadísticamente</a:t>
            </a:r>
            <a:r>
              <a:rPr lang="ca" sz="1800">
                <a:solidFill>
                  <a:schemeClr val="accent3"/>
                </a:solidFill>
                <a:latin typeface="Average"/>
                <a:ea typeface="Average"/>
                <a:cs typeface="Average"/>
                <a:sym typeface="Average"/>
              </a:rPr>
              <a:t> independiente, Esto tiene muchas implicaciones en el ML.</a:t>
            </a:r>
            <a:endParaRPr sz="1800">
              <a:solidFill>
                <a:schemeClr val="accent3"/>
              </a:solidFill>
              <a:latin typeface="Average"/>
              <a:ea typeface="Average"/>
              <a:cs typeface="Average"/>
              <a:sym typeface="Averag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Representación de imágenes</a:t>
            </a:r>
            <a:r>
              <a:rPr lang="ca"/>
              <a:t> </a:t>
            </a:r>
            <a:endParaRPr/>
          </a:p>
        </p:txBody>
      </p:sp>
      <p:sp>
        <p:nvSpPr>
          <p:cNvPr id="490" name="Google Shape;490;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a"/>
              <a:t>En este </a:t>
            </a:r>
            <a:r>
              <a:rPr lang="ca"/>
              <a:t>artículo</a:t>
            </a:r>
            <a:r>
              <a:rPr lang="ca"/>
              <a:t> (Nature 1996), sus autores propusieron un </a:t>
            </a:r>
            <a:r>
              <a:rPr lang="ca"/>
              <a:t>método</a:t>
            </a:r>
            <a:r>
              <a:rPr lang="ca"/>
              <a:t> de ML para "aprender" estas  siguiendo la </a:t>
            </a:r>
            <a:r>
              <a:rPr lang="ca"/>
              <a:t>hipótesis</a:t>
            </a:r>
            <a:r>
              <a:rPr lang="ca"/>
              <a:t> de Barlow.</a:t>
            </a:r>
            <a:endParaRPr/>
          </a:p>
          <a:p>
            <a:pPr indent="0" lvl="0" marL="0" rtl="0" algn="l">
              <a:spcBef>
                <a:spcPts val="1200"/>
              </a:spcBef>
              <a:spcAft>
                <a:spcPts val="1200"/>
              </a:spcAft>
              <a:buNone/>
            </a:pPr>
            <a:r>
              <a:t/>
            </a:r>
            <a:endParaRPr/>
          </a:p>
        </p:txBody>
      </p:sp>
      <p:pic>
        <p:nvPicPr>
          <p:cNvPr id="491" name="Google Shape;491;p61"/>
          <p:cNvPicPr preferRelativeResize="0"/>
          <p:nvPr/>
        </p:nvPicPr>
        <p:blipFill>
          <a:blip r:embed="rId3">
            <a:alphaModFix/>
          </a:blip>
          <a:stretch>
            <a:fillRect/>
          </a:stretch>
        </p:blipFill>
        <p:spPr>
          <a:xfrm>
            <a:off x="447430" y="2154725"/>
            <a:ext cx="4239900" cy="2673700"/>
          </a:xfrm>
          <a:prstGeom prst="rect">
            <a:avLst/>
          </a:prstGeom>
          <a:noFill/>
          <a:ln>
            <a:noFill/>
          </a:ln>
        </p:spPr>
      </p:pic>
      <p:sp>
        <p:nvSpPr>
          <p:cNvPr id="492" name="Google Shape;492;p61"/>
          <p:cNvSpPr txBox="1"/>
          <p:nvPr/>
        </p:nvSpPr>
        <p:spPr>
          <a:xfrm>
            <a:off x="5412725" y="2522150"/>
            <a:ext cx="2640900" cy="5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ca" sz="2300">
                <a:solidFill>
                  <a:schemeClr val="accent5"/>
                </a:solidFill>
                <a:latin typeface="Average"/>
                <a:ea typeface="Average"/>
                <a:cs typeface="Average"/>
                <a:sym typeface="Average"/>
              </a:rPr>
              <a:t> ¡¡ No supervisado !!</a:t>
            </a:r>
            <a:endParaRPr sz="1900">
              <a:solidFill>
                <a:schemeClr val="accent5"/>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1000"/>
                                        <p:tgtEl>
                                          <p:spTgt spid="4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2"/>
          <p:cNvSpPr txBox="1"/>
          <p:nvPr>
            <p:ph idx="1" type="body"/>
          </p:nvPr>
        </p:nvSpPr>
        <p:spPr>
          <a:xfrm>
            <a:off x="311700" y="4465625"/>
            <a:ext cx="8520600" cy="5727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1200"/>
              </a:spcAft>
              <a:buNone/>
            </a:pPr>
            <a:r>
              <a:rPr lang="ca"/>
              <a:t>Figure: 192 funciones </a:t>
            </a:r>
            <a:r>
              <a:rPr lang="ca"/>
              <a:t>básicas</a:t>
            </a:r>
            <a:r>
              <a:rPr lang="ca"/>
              <a:t> </a:t>
            </a:r>
            <a:r>
              <a:rPr lang="ca"/>
              <a:t>después</a:t>
            </a:r>
            <a:r>
              <a:rPr lang="ca"/>
              <a:t> de 4000 iteraciones del algoritmo de </a:t>
            </a:r>
            <a:r>
              <a:rPr lang="ca"/>
              <a:t>minimización</a:t>
            </a:r>
            <a:r>
              <a:rPr lang="ca"/>
              <a:t> donde las entradas son </a:t>
            </a:r>
            <a:r>
              <a:rPr lang="ca"/>
              <a:t>imágenes</a:t>
            </a:r>
            <a:r>
              <a:rPr lang="ca"/>
              <a:t> naturales</a:t>
            </a:r>
            <a:endParaRPr/>
          </a:p>
        </p:txBody>
      </p:sp>
      <p:pic>
        <p:nvPicPr>
          <p:cNvPr id="498" name="Google Shape;498;p62"/>
          <p:cNvPicPr preferRelativeResize="0"/>
          <p:nvPr/>
        </p:nvPicPr>
        <p:blipFill>
          <a:blip r:embed="rId3">
            <a:alphaModFix/>
          </a:blip>
          <a:stretch>
            <a:fillRect/>
          </a:stretch>
        </p:blipFill>
        <p:spPr>
          <a:xfrm>
            <a:off x="1827248" y="329900"/>
            <a:ext cx="5611650" cy="4007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p:nvPr/>
        </p:nvSpPr>
        <p:spPr>
          <a:xfrm rot="-622333">
            <a:off x="7607799" y="2363878"/>
            <a:ext cx="1049754" cy="39219"/>
          </a:xfrm>
          <a:prstGeom prst="roundRect">
            <a:avLst>
              <a:gd fmla="val 50000" name="adj"/>
            </a:avLst>
          </a:prstGeom>
          <a:solidFill>
            <a:schemeClr val="accen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 name="Google Shape;86;p18"/>
          <p:cNvCxnSpPr/>
          <p:nvPr/>
        </p:nvCxnSpPr>
        <p:spPr>
          <a:xfrm>
            <a:off x="1395725" y="661525"/>
            <a:ext cx="5700" cy="1366500"/>
          </a:xfrm>
          <a:prstGeom prst="straightConnector1">
            <a:avLst/>
          </a:prstGeom>
          <a:noFill/>
          <a:ln cap="flat" cmpd="sng" w="9525">
            <a:solidFill>
              <a:schemeClr val="accent1"/>
            </a:solidFill>
            <a:prstDash val="solid"/>
            <a:round/>
            <a:headEnd len="med" w="med" type="none"/>
            <a:tailEnd len="med" w="med" type="none"/>
          </a:ln>
        </p:spPr>
      </p:cxnSp>
      <p:sp>
        <p:nvSpPr>
          <p:cNvPr id="87" name="Google Shape;87;p18"/>
          <p:cNvSpPr/>
          <p:nvPr/>
        </p:nvSpPr>
        <p:spPr>
          <a:xfrm flipH="1" rot="622333">
            <a:off x="3423254" y="2564862"/>
            <a:ext cx="1049754" cy="39219"/>
          </a:xfrm>
          <a:prstGeom prst="roundRect">
            <a:avLst>
              <a:gd fmla="val 50000" name="adj"/>
            </a:avLst>
          </a:prstGeom>
          <a:solidFill>
            <a:schemeClr val="accen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8"/>
          <p:cNvSpPr/>
          <p:nvPr/>
        </p:nvSpPr>
        <p:spPr>
          <a:xfrm rot="-622333">
            <a:off x="2422452" y="2564862"/>
            <a:ext cx="1049754" cy="39219"/>
          </a:xfrm>
          <a:prstGeom prst="roundRect">
            <a:avLst>
              <a:gd fmla="val 50000" name="adj"/>
            </a:avLst>
          </a:prstGeom>
          <a:solidFill>
            <a:schemeClr val="accen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flipH="1" rot="622333">
            <a:off x="1413686" y="2564862"/>
            <a:ext cx="1049754" cy="39219"/>
          </a:xfrm>
          <a:prstGeom prst="roundRect">
            <a:avLst>
              <a:gd fmla="val 50000" name="adj"/>
            </a:avLst>
          </a:prstGeom>
          <a:solidFill>
            <a:schemeClr val="accen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0" name="Google Shape;90;p18"/>
          <p:cNvSpPr/>
          <p:nvPr/>
        </p:nvSpPr>
        <p:spPr>
          <a:xfrm rot="-621609">
            <a:off x="632298" y="2545515"/>
            <a:ext cx="834098" cy="39219"/>
          </a:xfrm>
          <a:prstGeom prst="roundRect">
            <a:avLst>
              <a:gd fmla="val 50000" name="adj"/>
            </a:avLst>
          </a:prstGeom>
          <a:solidFill>
            <a:schemeClr val="accen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1" name="Google Shape;91;p18"/>
          <p:cNvSpPr/>
          <p:nvPr/>
        </p:nvSpPr>
        <p:spPr>
          <a:xfrm rot="-1597689">
            <a:off x="1337665" y="2434897"/>
            <a:ext cx="121821" cy="113494"/>
          </a:xfrm>
          <a:prstGeom prst="ellipse">
            <a:avLst/>
          </a:prstGeom>
          <a:solidFill>
            <a:schemeClr val="accent1"/>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p:nvPr/>
        </p:nvSpPr>
        <p:spPr>
          <a:xfrm rot="-1596658">
            <a:off x="2361935" y="2600167"/>
            <a:ext cx="167437" cy="162253"/>
          </a:xfrm>
          <a:prstGeom prst="ellipse">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 name="Google Shape;93;p18"/>
          <p:cNvCxnSpPr/>
          <p:nvPr/>
        </p:nvCxnSpPr>
        <p:spPr>
          <a:xfrm>
            <a:off x="2455075" y="2797975"/>
            <a:ext cx="4500" cy="1450500"/>
          </a:xfrm>
          <a:prstGeom prst="straightConnector1">
            <a:avLst/>
          </a:prstGeom>
          <a:noFill/>
          <a:ln cap="flat" cmpd="sng" w="9525">
            <a:solidFill>
              <a:schemeClr val="accent5"/>
            </a:solidFill>
            <a:prstDash val="solid"/>
            <a:round/>
            <a:headEnd len="med" w="med" type="none"/>
            <a:tailEnd len="med" w="med" type="none"/>
          </a:ln>
        </p:spPr>
      </p:cxnSp>
      <p:sp>
        <p:nvSpPr>
          <p:cNvPr id="94" name="Google Shape;94;p18"/>
          <p:cNvSpPr/>
          <p:nvPr/>
        </p:nvSpPr>
        <p:spPr>
          <a:xfrm>
            <a:off x="2089850" y="4096200"/>
            <a:ext cx="733500" cy="553200"/>
          </a:xfrm>
          <a:prstGeom prst="ellipse">
            <a:avLst/>
          </a:prstGeom>
          <a:solidFill>
            <a:schemeClr val="accent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8"/>
          <p:cNvSpPr txBox="1"/>
          <p:nvPr/>
        </p:nvSpPr>
        <p:spPr>
          <a:xfrm>
            <a:off x="1908200" y="2938550"/>
            <a:ext cx="1096800" cy="400200"/>
          </a:xfrm>
          <a:prstGeom prst="rect">
            <a:avLst/>
          </a:prstGeom>
          <a:solidFill>
            <a:schemeClr val="lt1"/>
          </a:solid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ca" sz="700">
                <a:solidFill>
                  <a:schemeClr val="lt2"/>
                </a:solidFill>
              </a:rPr>
              <a:t>Lapicque: Modelo de neurona</a:t>
            </a:r>
            <a:endParaRPr sz="700">
              <a:solidFill>
                <a:schemeClr val="lt2"/>
              </a:solidFill>
            </a:endParaRPr>
          </a:p>
        </p:txBody>
      </p:sp>
      <p:grpSp>
        <p:nvGrpSpPr>
          <p:cNvPr id="96" name="Google Shape;96;p18"/>
          <p:cNvGrpSpPr/>
          <p:nvPr/>
        </p:nvGrpSpPr>
        <p:grpSpPr>
          <a:xfrm>
            <a:off x="1939878" y="3414955"/>
            <a:ext cx="1033443" cy="579864"/>
            <a:chOff x="1357825" y="1281991"/>
            <a:chExt cx="1712700" cy="803581"/>
          </a:xfrm>
        </p:grpSpPr>
        <p:sp>
          <p:nvSpPr>
            <p:cNvPr id="97" name="Google Shape;97;p18"/>
            <p:cNvSpPr/>
            <p:nvPr/>
          </p:nvSpPr>
          <p:spPr>
            <a:xfrm>
              <a:off x="1357825" y="1382072"/>
              <a:ext cx="1712700" cy="703500"/>
            </a:xfrm>
            <a:prstGeom prst="roundRect">
              <a:avLst>
                <a:gd fmla="val 4485"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p:txBody>
        </p:sp>
        <p:sp>
          <p:nvSpPr>
            <p:cNvPr id="98" name="Google Shape;98;p18"/>
            <p:cNvSpPr/>
            <p:nvPr/>
          </p:nvSpPr>
          <p:spPr>
            <a:xfrm>
              <a:off x="2163914" y="1281991"/>
              <a:ext cx="100500" cy="95100"/>
            </a:xfrm>
            <a:prstGeom prst="triangle">
              <a:avLst>
                <a:gd fmla="val 50000"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grpSp>
      <p:sp>
        <p:nvSpPr>
          <p:cNvPr id="99" name="Google Shape;99;p18"/>
          <p:cNvSpPr txBox="1"/>
          <p:nvPr/>
        </p:nvSpPr>
        <p:spPr>
          <a:xfrm>
            <a:off x="1974350" y="3547625"/>
            <a:ext cx="964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1500">
                <a:solidFill>
                  <a:schemeClr val="accent1"/>
                </a:solidFill>
                <a:latin typeface="Roboto"/>
                <a:ea typeface="Roboto"/>
                <a:cs typeface="Roboto"/>
                <a:sym typeface="Roboto"/>
              </a:rPr>
              <a:t>I</a:t>
            </a:r>
            <a:r>
              <a:rPr b="1" lang="ca" sz="1200">
                <a:solidFill>
                  <a:schemeClr val="accent1"/>
                </a:solidFill>
                <a:latin typeface="Roboto"/>
                <a:ea typeface="Roboto"/>
                <a:cs typeface="Roboto"/>
                <a:sym typeface="Roboto"/>
              </a:rPr>
              <a:t>&amp;</a:t>
            </a:r>
            <a:r>
              <a:rPr b="1" lang="ca" sz="1500">
                <a:solidFill>
                  <a:schemeClr val="accent1"/>
                </a:solidFill>
                <a:latin typeface="Roboto"/>
                <a:ea typeface="Roboto"/>
                <a:cs typeface="Roboto"/>
                <a:sym typeface="Roboto"/>
              </a:rPr>
              <a:t>F</a:t>
            </a:r>
            <a:endParaRPr b="1" sz="1500">
              <a:solidFill>
                <a:schemeClr val="accent1"/>
              </a:solidFill>
              <a:latin typeface="Roboto"/>
              <a:ea typeface="Roboto"/>
              <a:cs typeface="Roboto"/>
              <a:sym typeface="Roboto"/>
            </a:endParaRPr>
          </a:p>
        </p:txBody>
      </p:sp>
      <p:sp>
        <p:nvSpPr>
          <p:cNvPr id="100" name="Google Shape;100;p18"/>
          <p:cNvSpPr txBox="1"/>
          <p:nvPr/>
        </p:nvSpPr>
        <p:spPr>
          <a:xfrm>
            <a:off x="2159000" y="4172000"/>
            <a:ext cx="5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a:solidFill>
                  <a:schemeClr val="lt1"/>
                </a:solidFill>
                <a:latin typeface="Roboto"/>
                <a:ea typeface="Roboto"/>
                <a:cs typeface="Roboto"/>
                <a:sym typeface="Roboto"/>
              </a:rPr>
              <a:t>1907</a:t>
            </a:r>
            <a:endParaRPr b="1">
              <a:solidFill>
                <a:schemeClr val="lt1"/>
              </a:solidFill>
              <a:latin typeface="Roboto"/>
              <a:ea typeface="Roboto"/>
              <a:cs typeface="Roboto"/>
              <a:sym typeface="Roboto"/>
            </a:endParaRPr>
          </a:p>
        </p:txBody>
      </p:sp>
      <p:sp>
        <p:nvSpPr>
          <p:cNvPr id="101" name="Google Shape;101;p18"/>
          <p:cNvSpPr/>
          <p:nvPr/>
        </p:nvSpPr>
        <p:spPr>
          <a:xfrm flipH="1" rot="622333">
            <a:off x="5442935" y="2564862"/>
            <a:ext cx="1049754" cy="39219"/>
          </a:xfrm>
          <a:prstGeom prst="roundRect">
            <a:avLst>
              <a:gd fmla="val 50000" name="adj"/>
            </a:avLst>
          </a:prstGeom>
          <a:solidFill>
            <a:schemeClr val="accen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rot="-622333">
            <a:off x="4447560" y="2564862"/>
            <a:ext cx="1049754" cy="39219"/>
          </a:xfrm>
          <a:prstGeom prst="roundRect">
            <a:avLst>
              <a:gd fmla="val 50000" name="adj"/>
            </a:avLst>
          </a:prstGeom>
          <a:solidFill>
            <a:schemeClr val="accen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rot="-622333">
            <a:off x="6593224" y="2548640"/>
            <a:ext cx="1049754" cy="39219"/>
          </a:xfrm>
          <a:prstGeom prst="roundRect">
            <a:avLst>
              <a:gd fmla="val 50000" name="adj"/>
            </a:avLst>
          </a:prstGeom>
          <a:solidFill>
            <a:schemeClr val="accen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rot="-1596658">
            <a:off x="1314725" y="2410572"/>
            <a:ext cx="167437" cy="162253"/>
          </a:xfrm>
          <a:prstGeom prst="ellipse">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rot="-1596658">
            <a:off x="539282" y="2600167"/>
            <a:ext cx="167437" cy="162253"/>
          </a:xfrm>
          <a:prstGeom prst="ellipse">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rot="-1596658">
            <a:off x="3346294" y="2410572"/>
            <a:ext cx="167437" cy="162253"/>
          </a:xfrm>
          <a:prstGeom prst="ellipse">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rot="-1596658">
            <a:off x="4373844" y="2600167"/>
            <a:ext cx="167437" cy="162253"/>
          </a:xfrm>
          <a:prstGeom prst="ellipse">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rot="-1596658">
            <a:off x="5383932" y="2436939"/>
            <a:ext cx="167437" cy="162253"/>
          </a:xfrm>
          <a:prstGeom prst="ellipse">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rot="-1596658">
            <a:off x="6459228" y="2600167"/>
            <a:ext cx="167437" cy="162253"/>
          </a:xfrm>
          <a:prstGeom prst="ellipse">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rot="-1596658">
            <a:off x="7558306" y="2410572"/>
            <a:ext cx="167437" cy="162253"/>
          </a:xfrm>
          <a:prstGeom prst="ellipse">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rot="-1596658">
            <a:off x="8488521" y="2230240"/>
            <a:ext cx="167437" cy="162253"/>
          </a:xfrm>
          <a:prstGeom prst="ellipse">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 name="Google Shape;112;p18"/>
          <p:cNvCxnSpPr/>
          <p:nvPr/>
        </p:nvCxnSpPr>
        <p:spPr>
          <a:xfrm>
            <a:off x="623075" y="2829663"/>
            <a:ext cx="4500" cy="1450500"/>
          </a:xfrm>
          <a:prstGeom prst="straightConnector1">
            <a:avLst/>
          </a:prstGeom>
          <a:noFill/>
          <a:ln cap="flat" cmpd="sng" w="9525">
            <a:solidFill>
              <a:schemeClr val="accent5"/>
            </a:solidFill>
            <a:prstDash val="solid"/>
            <a:round/>
            <a:headEnd len="med" w="med" type="none"/>
            <a:tailEnd len="med" w="med" type="none"/>
          </a:ln>
        </p:spPr>
      </p:cxnSp>
      <p:sp>
        <p:nvSpPr>
          <p:cNvPr id="113" name="Google Shape;113;p18"/>
          <p:cNvSpPr/>
          <p:nvPr/>
        </p:nvSpPr>
        <p:spPr>
          <a:xfrm>
            <a:off x="257850" y="4127888"/>
            <a:ext cx="733500" cy="553200"/>
          </a:xfrm>
          <a:prstGeom prst="ellipse">
            <a:avLst/>
          </a:prstGeom>
          <a:solidFill>
            <a:schemeClr val="accent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txBox="1"/>
          <p:nvPr/>
        </p:nvSpPr>
        <p:spPr>
          <a:xfrm>
            <a:off x="76200" y="2970238"/>
            <a:ext cx="1096800" cy="400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ca" sz="700">
                <a:solidFill>
                  <a:schemeClr val="accent6"/>
                </a:solidFill>
              </a:rPr>
              <a:t>Lentes capaces de distinguir células</a:t>
            </a:r>
            <a:endParaRPr sz="700">
              <a:solidFill>
                <a:schemeClr val="accent6"/>
              </a:solidFill>
            </a:endParaRPr>
          </a:p>
        </p:txBody>
      </p:sp>
      <p:grpSp>
        <p:nvGrpSpPr>
          <p:cNvPr id="115" name="Google Shape;115;p18"/>
          <p:cNvGrpSpPr/>
          <p:nvPr/>
        </p:nvGrpSpPr>
        <p:grpSpPr>
          <a:xfrm>
            <a:off x="107878" y="3446642"/>
            <a:ext cx="1033443" cy="579864"/>
            <a:chOff x="1357825" y="1281991"/>
            <a:chExt cx="1712700" cy="803581"/>
          </a:xfrm>
        </p:grpSpPr>
        <p:sp>
          <p:nvSpPr>
            <p:cNvPr id="116" name="Google Shape;116;p18"/>
            <p:cNvSpPr/>
            <p:nvPr/>
          </p:nvSpPr>
          <p:spPr>
            <a:xfrm>
              <a:off x="1357825" y="1382072"/>
              <a:ext cx="1712700" cy="703500"/>
            </a:xfrm>
            <a:prstGeom prst="roundRect">
              <a:avLst>
                <a:gd fmla="val 4485"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7" name="Google Shape;117;p18"/>
            <p:cNvSpPr/>
            <p:nvPr/>
          </p:nvSpPr>
          <p:spPr>
            <a:xfrm>
              <a:off x="2163914" y="1281991"/>
              <a:ext cx="100500" cy="95100"/>
            </a:xfrm>
            <a:prstGeom prst="triangle">
              <a:avLst>
                <a:gd fmla="val 50000"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18"/>
          <p:cNvSpPr txBox="1"/>
          <p:nvPr/>
        </p:nvSpPr>
        <p:spPr>
          <a:xfrm>
            <a:off x="142350" y="3579313"/>
            <a:ext cx="964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1500">
                <a:solidFill>
                  <a:schemeClr val="accent1"/>
                </a:solidFill>
                <a:latin typeface="Roboto"/>
                <a:ea typeface="Roboto"/>
                <a:cs typeface="Roboto"/>
                <a:sym typeface="Roboto"/>
              </a:rPr>
              <a:t>Óptica</a:t>
            </a:r>
            <a:endParaRPr b="1" sz="1500">
              <a:solidFill>
                <a:schemeClr val="accent1"/>
              </a:solidFill>
              <a:latin typeface="Roboto"/>
              <a:ea typeface="Roboto"/>
              <a:cs typeface="Roboto"/>
              <a:sym typeface="Roboto"/>
            </a:endParaRPr>
          </a:p>
        </p:txBody>
      </p:sp>
      <p:sp>
        <p:nvSpPr>
          <p:cNvPr id="119" name="Google Shape;119;p18"/>
          <p:cNvSpPr txBox="1"/>
          <p:nvPr/>
        </p:nvSpPr>
        <p:spPr>
          <a:xfrm>
            <a:off x="327000" y="4203688"/>
            <a:ext cx="5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a:solidFill>
                  <a:schemeClr val="lt1"/>
                </a:solidFill>
                <a:latin typeface="Roboto"/>
                <a:ea typeface="Roboto"/>
                <a:cs typeface="Roboto"/>
                <a:sym typeface="Roboto"/>
              </a:rPr>
              <a:t>1</a:t>
            </a:r>
            <a:r>
              <a:rPr b="1" lang="ca">
                <a:solidFill>
                  <a:schemeClr val="lt1"/>
                </a:solidFill>
                <a:latin typeface="Roboto"/>
                <a:ea typeface="Roboto"/>
                <a:cs typeface="Roboto"/>
                <a:sym typeface="Roboto"/>
              </a:rPr>
              <a:t>877</a:t>
            </a:r>
            <a:endParaRPr b="1">
              <a:solidFill>
                <a:schemeClr val="lt1"/>
              </a:solidFill>
              <a:latin typeface="Roboto"/>
              <a:ea typeface="Roboto"/>
              <a:cs typeface="Roboto"/>
              <a:sym typeface="Roboto"/>
            </a:endParaRPr>
          </a:p>
        </p:txBody>
      </p:sp>
      <p:cxnSp>
        <p:nvCxnSpPr>
          <p:cNvPr id="120" name="Google Shape;120;p18"/>
          <p:cNvCxnSpPr/>
          <p:nvPr/>
        </p:nvCxnSpPr>
        <p:spPr>
          <a:xfrm>
            <a:off x="4475375" y="3027000"/>
            <a:ext cx="900" cy="1681200"/>
          </a:xfrm>
          <a:prstGeom prst="straightConnector1">
            <a:avLst/>
          </a:prstGeom>
          <a:noFill/>
          <a:ln cap="flat" cmpd="sng" w="9525">
            <a:solidFill>
              <a:schemeClr val="accent5"/>
            </a:solidFill>
            <a:prstDash val="solid"/>
            <a:round/>
            <a:headEnd len="med" w="med" type="none"/>
            <a:tailEnd len="med" w="med" type="none"/>
          </a:ln>
        </p:spPr>
      </p:cxnSp>
      <p:sp>
        <p:nvSpPr>
          <p:cNvPr id="121" name="Google Shape;121;p18"/>
          <p:cNvSpPr/>
          <p:nvPr/>
        </p:nvSpPr>
        <p:spPr>
          <a:xfrm>
            <a:off x="4106325" y="4556100"/>
            <a:ext cx="733500" cy="553200"/>
          </a:xfrm>
          <a:prstGeom prst="ellipse">
            <a:avLst/>
          </a:prstGeom>
          <a:solidFill>
            <a:schemeClr val="accent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txBox="1"/>
          <p:nvPr/>
        </p:nvSpPr>
        <p:spPr>
          <a:xfrm>
            <a:off x="3693275" y="2786600"/>
            <a:ext cx="1428000" cy="1051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ca" sz="700">
                <a:solidFill>
                  <a:schemeClr val="accent1"/>
                </a:solidFill>
              </a:rPr>
              <a:t>(Nobel 1963)</a:t>
            </a:r>
            <a:endParaRPr sz="700">
              <a:solidFill>
                <a:schemeClr val="accent1"/>
              </a:solidFill>
            </a:endParaRPr>
          </a:p>
          <a:p>
            <a:pPr indent="0" lvl="0" marL="0" rtl="0" algn="ctr">
              <a:spcBef>
                <a:spcPts val="0"/>
              </a:spcBef>
              <a:spcAft>
                <a:spcPts val="0"/>
              </a:spcAft>
              <a:buNone/>
            </a:pPr>
            <a:r>
              <a:t/>
            </a:r>
            <a:endParaRPr sz="700">
              <a:solidFill>
                <a:schemeClr val="accent1"/>
              </a:solidFill>
            </a:endParaRPr>
          </a:p>
        </p:txBody>
      </p:sp>
      <p:grpSp>
        <p:nvGrpSpPr>
          <p:cNvPr id="123" name="Google Shape;123;p18"/>
          <p:cNvGrpSpPr/>
          <p:nvPr/>
        </p:nvGrpSpPr>
        <p:grpSpPr>
          <a:xfrm>
            <a:off x="3956353" y="3874855"/>
            <a:ext cx="1033443" cy="579864"/>
            <a:chOff x="1357825" y="1281991"/>
            <a:chExt cx="1712700" cy="803581"/>
          </a:xfrm>
        </p:grpSpPr>
        <p:sp>
          <p:nvSpPr>
            <p:cNvPr id="124" name="Google Shape;124;p18"/>
            <p:cNvSpPr/>
            <p:nvPr/>
          </p:nvSpPr>
          <p:spPr>
            <a:xfrm>
              <a:off x="1357825" y="1382072"/>
              <a:ext cx="1712700" cy="703500"/>
            </a:xfrm>
            <a:prstGeom prst="roundRect">
              <a:avLst>
                <a:gd fmla="val 4485"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5" name="Google Shape;125;p18"/>
            <p:cNvSpPr/>
            <p:nvPr/>
          </p:nvSpPr>
          <p:spPr>
            <a:xfrm>
              <a:off x="2163914" y="1281991"/>
              <a:ext cx="100500" cy="95100"/>
            </a:xfrm>
            <a:prstGeom prst="triangle">
              <a:avLst>
                <a:gd fmla="val 50000"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 name="Google Shape;126;p18"/>
          <p:cNvSpPr txBox="1"/>
          <p:nvPr/>
        </p:nvSpPr>
        <p:spPr>
          <a:xfrm>
            <a:off x="3990825" y="4007525"/>
            <a:ext cx="964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1500">
                <a:solidFill>
                  <a:schemeClr val="accent1"/>
                </a:solidFill>
                <a:latin typeface="Roboto"/>
                <a:ea typeface="Roboto"/>
                <a:cs typeface="Roboto"/>
                <a:sym typeface="Roboto"/>
              </a:rPr>
              <a:t>H&amp;H</a:t>
            </a:r>
            <a:endParaRPr b="1" sz="1500">
              <a:solidFill>
                <a:schemeClr val="accent1"/>
              </a:solidFill>
              <a:latin typeface="Roboto"/>
              <a:ea typeface="Roboto"/>
              <a:cs typeface="Roboto"/>
              <a:sym typeface="Roboto"/>
            </a:endParaRPr>
          </a:p>
        </p:txBody>
      </p:sp>
      <p:sp>
        <p:nvSpPr>
          <p:cNvPr id="127" name="Google Shape;127;p18"/>
          <p:cNvSpPr txBox="1"/>
          <p:nvPr/>
        </p:nvSpPr>
        <p:spPr>
          <a:xfrm>
            <a:off x="4175475" y="4631900"/>
            <a:ext cx="5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a:solidFill>
                  <a:schemeClr val="lt1"/>
                </a:solidFill>
                <a:latin typeface="Roboto"/>
                <a:ea typeface="Roboto"/>
                <a:cs typeface="Roboto"/>
                <a:sym typeface="Roboto"/>
              </a:rPr>
              <a:t>1952</a:t>
            </a:r>
            <a:endParaRPr b="1">
              <a:solidFill>
                <a:schemeClr val="lt1"/>
              </a:solidFill>
              <a:latin typeface="Roboto"/>
              <a:ea typeface="Roboto"/>
              <a:cs typeface="Roboto"/>
              <a:sym typeface="Roboto"/>
            </a:endParaRPr>
          </a:p>
        </p:txBody>
      </p:sp>
      <p:cxnSp>
        <p:nvCxnSpPr>
          <p:cNvPr id="128" name="Google Shape;128;p18"/>
          <p:cNvCxnSpPr/>
          <p:nvPr/>
        </p:nvCxnSpPr>
        <p:spPr>
          <a:xfrm>
            <a:off x="6589975" y="2871675"/>
            <a:ext cx="11100" cy="1863000"/>
          </a:xfrm>
          <a:prstGeom prst="straightConnector1">
            <a:avLst/>
          </a:prstGeom>
          <a:noFill/>
          <a:ln cap="flat" cmpd="sng" w="9525">
            <a:solidFill>
              <a:schemeClr val="accent5"/>
            </a:solidFill>
            <a:prstDash val="solid"/>
            <a:round/>
            <a:headEnd len="med" w="med" type="none"/>
            <a:tailEnd len="med" w="med" type="none"/>
          </a:ln>
        </p:spPr>
      </p:cxnSp>
      <p:sp>
        <p:nvSpPr>
          <p:cNvPr id="129" name="Google Shape;129;p18"/>
          <p:cNvSpPr/>
          <p:nvPr/>
        </p:nvSpPr>
        <p:spPr>
          <a:xfrm>
            <a:off x="6231250" y="4582438"/>
            <a:ext cx="733500" cy="553200"/>
          </a:xfrm>
          <a:prstGeom prst="ellipse">
            <a:avLst/>
          </a:prstGeom>
          <a:solidFill>
            <a:schemeClr val="accent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txBox="1"/>
          <p:nvPr/>
        </p:nvSpPr>
        <p:spPr>
          <a:xfrm>
            <a:off x="5663250" y="2939000"/>
            <a:ext cx="1981200" cy="9231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ca" sz="700">
                <a:solidFill>
                  <a:schemeClr val="accent1"/>
                </a:solidFill>
              </a:rPr>
              <a:t>Red de reconocimiento patrones</a:t>
            </a:r>
            <a:endParaRPr sz="700">
              <a:solidFill>
                <a:schemeClr val="accent1"/>
              </a:solidFill>
            </a:endParaRPr>
          </a:p>
        </p:txBody>
      </p:sp>
      <p:grpSp>
        <p:nvGrpSpPr>
          <p:cNvPr id="131" name="Google Shape;131;p18"/>
          <p:cNvGrpSpPr/>
          <p:nvPr/>
        </p:nvGrpSpPr>
        <p:grpSpPr>
          <a:xfrm>
            <a:off x="6005017" y="3901222"/>
            <a:ext cx="1189128" cy="579864"/>
            <a:chOff x="1357825" y="1281991"/>
            <a:chExt cx="1712700" cy="803581"/>
          </a:xfrm>
        </p:grpSpPr>
        <p:sp>
          <p:nvSpPr>
            <p:cNvPr id="132" name="Google Shape;132;p18"/>
            <p:cNvSpPr/>
            <p:nvPr/>
          </p:nvSpPr>
          <p:spPr>
            <a:xfrm>
              <a:off x="1357825" y="1382072"/>
              <a:ext cx="1712700" cy="703500"/>
            </a:xfrm>
            <a:prstGeom prst="roundRect">
              <a:avLst>
                <a:gd fmla="val 4485"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p:txBody>
        </p:sp>
        <p:sp>
          <p:nvSpPr>
            <p:cNvPr id="133" name="Google Shape;133;p18"/>
            <p:cNvSpPr/>
            <p:nvPr/>
          </p:nvSpPr>
          <p:spPr>
            <a:xfrm>
              <a:off x="2163914" y="1281991"/>
              <a:ext cx="100500" cy="95100"/>
            </a:xfrm>
            <a:prstGeom prst="triangle">
              <a:avLst>
                <a:gd fmla="val 50000"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grpSp>
      <p:sp>
        <p:nvSpPr>
          <p:cNvPr id="134" name="Google Shape;134;p18"/>
          <p:cNvSpPr txBox="1"/>
          <p:nvPr/>
        </p:nvSpPr>
        <p:spPr>
          <a:xfrm>
            <a:off x="5968450" y="4033875"/>
            <a:ext cx="137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a:solidFill>
                  <a:schemeClr val="accent1"/>
                </a:solidFill>
                <a:latin typeface="Roboto"/>
                <a:ea typeface="Roboto"/>
                <a:cs typeface="Roboto"/>
                <a:sym typeface="Roboto"/>
              </a:rPr>
              <a:t>Neocognitron</a:t>
            </a:r>
            <a:endParaRPr b="1" sz="1700">
              <a:solidFill>
                <a:schemeClr val="accent1"/>
              </a:solidFill>
              <a:latin typeface="Roboto"/>
              <a:ea typeface="Roboto"/>
              <a:cs typeface="Roboto"/>
              <a:sym typeface="Roboto"/>
            </a:endParaRPr>
          </a:p>
        </p:txBody>
      </p:sp>
      <p:sp>
        <p:nvSpPr>
          <p:cNvPr id="135" name="Google Shape;135;p18"/>
          <p:cNvSpPr txBox="1"/>
          <p:nvPr/>
        </p:nvSpPr>
        <p:spPr>
          <a:xfrm>
            <a:off x="6300400" y="4658238"/>
            <a:ext cx="5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a:solidFill>
                  <a:schemeClr val="lt1"/>
                </a:solidFill>
                <a:latin typeface="Roboto"/>
                <a:ea typeface="Roboto"/>
                <a:cs typeface="Roboto"/>
                <a:sym typeface="Roboto"/>
              </a:rPr>
              <a:t>1980</a:t>
            </a:r>
            <a:endParaRPr b="1">
              <a:solidFill>
                <a:schemeClr val="lt1"/>
              </a:solidFill>
              <a:latin typeface="Roboto"/>
              <a:ea typeface="Roboto"/>
              <a:cs typeface="Roboto"/>
              <a:sym typeface="Roboto"/>
            </a:endParaRPr>
          </a:p>
        </p:txBody>
      </p:sp>
      <p:cxnSp>
        <p:nvCxnSpPr>
          <p:cNvPr id="136" name="Google Shape;136;p18"/>
          <p:cNvCxnSpPr/>
          <p:nvPr/>
        </p:nvCxnSpPr>
        <p:spPr>
          <a:xfrm flipH="1">
            <a:off x="8593450" y="3040450"/>
            <a:ext cx="7500" cy="1650000"/>
          </a:xfrm>
          <a:prstGeom prst="straightConnector1">
            <a:avLst/>
          </a:prstGeom>
          <a:noFill/>
          <a:ln cap="flat" cmpd="sng" w="9525">
            <a:solidFill>
              <a:schemeClr val="accent5"/>
            </a:solidFill>
            <a:prstDash val="solid"/>
            <a:round/>
            <a:headEnd len="med" w="med" type="none"/>
            <a:tailEnd len="med" w="med" type="none"/>
          </a:ln>
        </p:spPr>
      </p:cxnSp>
      <p:sp>
        <p:nvSpPr>
          <p:cNvPr id="137" name="Google Shape;137;p18"/>
          <p:cNvSpPr/>
          <p:nvPr/>
        </p:nvSpPr>
        <p:spPr>
          <a:xfrm>
            <a:off x="8243625" y="4543288"/>
            <a:ext cx="733500" cy="553200"/>
          </a:xfrm>
          <a:prstGeom prst="ellipse">
            <a:avLst/>
          </a:prstGeom>
          <a:solidFill>
            <a:schemeClr val="accent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txBox="1"/>
          <p:nvPr/>
        </p:nvSpPr>
        <p:spPr>
          <a:xfrm>
            <a:off x="8147600" y="2386425"/>
            <a:ext cx="831900" cy="1514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ca" sz="700">
                <a:solidFill>
                  <a:schemeClr val="accent1"/>
                </a:solidFill>
              </a:rPr>
              <a:t>Campos receptivos complejos </a:t>
            </a:r>
            <a:endParaRPr sz="700">
              <a:solidFill>
                <a:schemeClr val="accent1"/>
              </a:solidFill>
            </a:endParaRPr>
          </a:p>
        </p:txBody>
      </p:sp>
      <p:grpSp>
        <p:nvGrpSpPr>
          <p:cNvPr id="139" name="Google Shape;139;p18"/>
          <p:cNvGrpSpPr/>
          <p:nvPr/>
        </p:nvGrpSpPr>
        <p:grpSpPr>
          <a:xfrm>
            <a:off x="8064036" y="3862072"/>
            <a:ext cx="1061703" cy="579864"/>
            <a:chOff x="1357825" y="1281991"/>
            <a:chExt cx="1712700" cy="803581"/>
          </a:xfrm>
        </p:grpSpPr>
        <p:sp>
          <p:nvSpPr>
            <p:cNvPr id="140" name="Google Shape;140;p18"/>
            <p:cNvSpPr/>
            <p:nvPr/>
          </p:nvSpPr>
          <p:spPr>
            <a:xfrm>
              <a:off x="1357825" y="1382072"/>
              <a:ext cx="1712700" cy="703500"/>
            </a:xfrm>
            <a:prstGeom prst="roundRect">
              <a:avLst>
                <a:gd fmla="val 4485"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1" name="Google Shape;141;p18"/>
            <p:cNvSpPr/>
            <p:nvPr/>
          </p:nvSpPr>
          <p:spPr>
            <a:xfrm>
              <a:off x="2163914" y="1281991"/>
              <a:ext cx="100500" cy="95100"/>
            </a:xfrm>
            <a:prstGeom prst="triangle">
              <a:avLst>
                <a:gd fmla="val 50000"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 name="Google Shape;142;p18"/>
          <p:cNvSpPr txBox="1"/>
          <p:nvPr/>
        </p:nvSpPr>
        <p:spPr>
          <a:xfrm>
            <a:off x="8064050" y="3994725"/>
            <a:ext cx="1061700" cy="34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1500">
                <a:solidFill>
                  <a:schemeClr val="accent1"/>
                </a:solidFill>
                <a:latin typeface="Roboto"/>
                <a:ea typeface="Roboto"/>
                <a:cs typeface="Roboto"/>
                <a:sym typeface="Roboto"/>
              </a:rPr>
              <a:t>J. Aniston</a:t>
            </a:r>
            <a:endParaRPr b="1" sz="1500">
              <a:solidFill>
                <a:schemeClr val="accent1"/>
              </a:solidFill>
              <a:latin typeface="Roboto"/>
              <a:ea typeface="Roboto"/>
              <a:cs typeface="Roboto"/>
              <a:sym typeface="Roboto"/>
            </a:endParaRPr>
          </a:p>
        </p:txBody>
      </p:sp>
      <p:sp>
        <p:nvSpPr>
          <p:cNvPr id="143" name="Google Shape;143;p18"/>
          <p:cNvSpPr txBox="1"/>
          <p:nvPr/>
        </p:nvSpPr>
        <p:spPr>
          <a:xfrm>
            <a:off x="8297288" y="4619788"/>
            <a:ext cx="5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a:solidFill>
                  <a:schemeClr val="lt1"/>
                </a:solidFill>
                <a:latin typeface="Roboto"/>
                <a:ea typeface="Roboto"/>
                <a:cs typeface="Roboto"/>
                <a:sym typeface="Roboto"/>
              </a:rPr>
              <a:t>2005</a:t>
            </a:r>
            <a:endParaRPr b="1">
              <a:solidFill>
                <a:schemeClr val="lt1"/>
              </a:solidFill>
              <a:latin typeface="Roboto"/>
              <a:ea typeface="Roboto"/>
              <a:cs typeface="Roboto"/>
              <a:sym typeface="Roboto"/>
            </a:endParaRPr>
          </a:p>
        </p:txBody>
      </p:sp>
      <p:cxnSp>
        <p:nvCxnSpPr>
          <p:cNvPr id="144" name="Google Shape;144;p18"/>
          <p:cNvCxnSpPr/>
          <p:nvPr/>
        </p:nvCxnSpPr>
        <p:spPr>
          <a:xfrm>
            <a:off x="7639175" y="795800"/>
            <a:ext cx="1500" cy="1519800"/>
          </a:xfrm>
          <a:prstGeom prst="straightConnector1">
            <a:avLst/>
          </a:prstGeom>
          <a:noFill/>
          <a:ln cap="flat" cmpd="sng" w="9525">
            <a:solidFill>
              <a:schemeClr val="accent5"/>
            </a:solidFill>
            <a:prstDash val="solid"/>
            <a:round/>
            <a:headEnd len="med" w="med" type="none"/>
            <a:tailEnd len="med" w="med" type="none"/>
          </a:ln>
        </p:spPr>
      </p:cxnSp>
      <p:sp>
        <p:nvSpPr>
          <p:cNvPr id="145" name="Google Shape;145;p18"/>
          <p:cNvSpPr/>
          <p:nvPr/>
        </p:nvSpPr>
        <p:spPr>
          <a:xfrm>
            <a:off x="7275275" y="219050"/>
            <a:ext cx="733500" cy="553200"/>
          </a:xfrm>
          <a:prstGeom prst="ellipse">
            <a:avLst/>
          </a:prstGeom>
          <a:solidFill>
            <a:schemeClr val="accent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txBox="1"/>
          <p:nvPr/>
        </p:nvSpPr>
        <p:spPr>
          <a:xfrm>
            <a:off x="7344425" y="295550"/>
            <a:ext cx="5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a:solidFill>
                  <a:schemeClr val="lt1"/>
                </a:solidFill>
                <a:latin typeface="Roboto"/>
                <a:ea typeface="Roboto"/>
                <a:cs typeface="Roboto"/>
                <a:sym typeface="Roboto"/>
              </a:rPr>
              <a:t>1998</a:t>
            </a:r>
            <a:endParaRPr b="1">
              <a:solidFill>
                <a:schemeClr val="lt1"/>
              </a:solidFill>
              <a:latin typeface="Roboto"/>
              <a:ea typeface="Roboto"/>
              <a:cs typeface="Roboto"/>
              <a:sym typeface="Roboto"/>
            </a:endParaRPr>
          </a:p>
        </p:txBody>
      </p:sp>
      <p:sp>
        <p:nvSpPr>
          <p:cNvPr id="147" name="Google Shape;147;p18"/>
          <p:cNvSpPr txBox="1"/>
          <p:nvPr/>
        </p:nvSpPr>
        <p:spPr>
          <a:xfrm>
            <a:off x="7093625" y="1571525"/>
            <a:ext cx="1096800" cy="5079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ca" sz="700">
                <a:solidFill>
                  <a:schemeClr val="accent1"/>
                </a:solidFill>
              </a:rPr>
              <a:t>Red convolucional LeCun,  Bottou, Bengio, Haffner</a:t>
            </a:r>
            <a:endParaRPr sz="700">
              <a:solidFill>
                <a:schemeClr val="accent1"/>
              </a:solidFill>
            </a:endParaRPr>
          </a:p>
        </p:txBody>
      </p:sp>
      <p:grpSp>
        <p:nvGrpSpPr>
          <p:cNvPr id="148" name="Google Shape;148;p18"/>
          <p:cNvGrpSpPr/>
          <p:nvPr/>
        </p:nvGrpSpPr>
        <p:grpSpPr>
          <a:xfrm>
            <a:off x="7125303" y="915598"/>
            <a:ext cx="1033443" cy="553174"/>
            <a:chOff x="1357825" y="1382072"/>
            <a:chExt cx="1712700" cy="766593"/>
          </a:xfrm>
        </p:grpSpPr>
        <p:sp>
          <p:nvSpPr>
            <p:cNvPr id="149" name="Google Shape;149;p18"/>
            <p:cNvSpPr/>
            <p:nvPr/>
          </p:nvSpPr>
          <p:spPr>
            <a:xfrm>
              <a:off x="1357825" y="1382072"/>
              <a:ext cx="1712700" cy="703500"/>
            </a:xfrm>
            <a:prstGeom prst="roundRect">
              <a:avLst>
                <a:gd fmla="val 4485"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0" name="Google Shape;150;p18"/>
            <p:cNvSpPr/>
            <p:nvPr/>
          </p:nvSpPr>
          <p:spPr>
            <a:xfrm rot="10800000">
              <a:off x="2169150" y="2081165"/>
              <a:ext cx="90000" cy="67500"/>
            </a:xfrm>
            <a:prstGeom prst="triangle">
              <a:avLst>
                <a:gd fmla="val 50000"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nvSpPr>
        <p:spPr>
          <a:xfrm>
            <a:off x="7159763" y="979900"/>
            <a:ext cx="964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1300">
                <a:solidFill>
                  <a:schemeClr val="accent1"/>
                </a:solidFill>
                <a:latin typeface="Roboto"/>
                <a:ea typeface="Roboto"/>
                <a:cs typeface="Roboto"/>
                <a:sym typeface="Roboto"/>
              </a:rPr>
              <a:t>CNN</a:t>
            </a:r>
            <a:endParaRPr b="1" sz="1300">
              <a:solidFill>
                <a:schemeClr val="accent1"/>
              </a:solidFill>
              <a:latin typeface="Roboto"/>
              <a:ea typeface="Roboto"/>
              <a:cs typeface="Roboto"/>
              <a:sym typeface="Roboto"/>
            </a:endParaRPr>
          </a:p>
        </p:txBody>
      </p:sp>
      <p:cxnSp>
        <p:nvCxnSpPr>
          <p:cNvPr id="152" name="Google Shape;152;p18"/>
          <p:cNvCxnSpPr/>
          <p:nvPr/>
        </p:nvCxnSpPr>
        <p:spPr>
          <a:xfrm>
            <a:off x="5464650" y="657700"/>
            <a:ext cx="13800" cy="1690200"/>
          </a:xfrm>
          <a:prstGeom prst="straightConnector1">
            <a:avLst/>
          </a:prstGeom>
          <a:noFill/>
          <a:ln cap="flat" cmpd="sng" w="9525">
            <a:solidFill>
              <a:schemeClr val="accent5"/>
            </a:solidFill>
            <a:prstDash val="solid"/>
            <a:round/>
            <a:headEnd len="med" w="med" type="none"/>
            <a:tailEnd len="med" w="med" type="none"/>
          </a:ln>
        </p:spPr>
      </p:cxnSp>
      <p:sp>
        <p:nvSpPr>
          <p:cNvPr id="153" name="Google Shape;153;p18"/>
          <p:cNvSpPr/>
          <p:nvPr/>
        </p:nvSpPr>
        <p:spPr>
          <a:xfrm>
            <a:off x="5100900" y="80975"/>
            <a:ext cx="733500" cy="553200"/>
          </a:xfrm>
          <a:prstGeom prst="ellipse">
            <a:avLst/>
          </a:prstGeom>
          <a:solidFill>
            <a:schemeClr val="accent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txBox="1"/>
          <p:nvPr/>
        </p:nvSpPr>
        <p:spPr>
          <a:xfrm>
            <a:off x="5170050" y="157475"/>
            <a:ext cx="5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a:solidFill>
                  <a:schemeClr val="lt1"/>
                </a:solidFill>
                <a:latin typeface="Roboto"/>
                <a:ea typeface="Roboto"/>
                <a:cs typeface="Roboto"/>
                <a:sym typeface="Roboto"/>
              </a:rPr>
              <a:t>1959</a:t>
            </a:r>
            <a:endParaRPr b="1">
              <a:solidFill>
                <a:schemeClr val="lt1"/>
              </a:solidFill>
              <a:latin typeface="Roboto"/>
              <a:ea typeface="Roboto"/>
              <a:cs typeface="Roboto"/>
              <a:sym typeface="Roboto"/>
            </a:endParaRPr>
          </a:p>
        </p:txBody>
      </p:sp>
      <p:sp>
        <p:nvSpPr>
          <p:cNvPr id="155" name="Google Shape;155;p18"/>
          <p:cNvSpPr txBox="1"/>
          <p:nvPr/>
        </p:nvSpPr>
        <p:spPr>
          <a:xfrm>
            <a:off x="4919250" y="1190725"/>
            <a:ext cx="1096800" cy="10059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ca" sz="700">
                <a:solidFill>
                  <a:schemeClr val="lt2"/>
                </a:solidFill>
              </a:rPr>
              <a:t>Campos receptivos de V1 gatos (Nobel 1981)</a:t>
            </a:r>
            <a:endParaRPr sz="700">
              <a:solidFill>
                <a:schemeClr val="lt2"/>
              </a:solidFill>
            </a:endParaRPr>
          </a:p>
        </p:txBody>
      </p:sp>
      <p:grpSp>
        <p:nvGrpSpPr>
          <p:cNvPr id="156" name="Google Shape;156;p18"/>
          <p:cNvGrpSpPr/>
          <p:nvPr/>
        </p:nvGrpSpPr>
        <p:grpSpPr>
          <a:xfrm>
            <a:off x="4950920" y="777566"/>
            <a:ext cx="1033443" cy="348723"/>
            <a:chOff x="1357825" y="1382072"/>
            <a:chExt cx="1712700" cy="766593"/>
          </a:xfrm>
        </p:grpSpPr>
        <p:sp>
          <p:nvSpPr>
            <p:cNvPr id="157" name="Google Shape;157;p18"/>
            <p:cNvSpPr/>
            <p:nvPr/>
          </p:nvSpPr>
          <p:spPr>
            <a:xfrm>
              <a:off x="1357825" y="1382072"/>
              <a:ext cx="1712700" cy="703500"/>
            </a:xfrm>
            <a:prstGeom prst="roundRect">
              <a:avLst>
                <a:gd fmla="val 4485"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8" name="Google Shape;158;p18"/>
            <p:cNvSpPr/>
            <p:nvPr/>
          </p:nvSpPr>
          <p:spPr>
            <a:xfrm rot="10800000">
              <a:off x="2169150" y="2081165"/>
              <a:ext cx="90000" cy="67500"/>
            </a:xfrm>
            <a:prstGeom prst="triangle">
              <a:avLst>
                <a:gd fmla="val 50000"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8"/>
          <p:cNvSpPr txBox="1"/>
          <p:nvPr/>
        </p:nvSpPr>
        <p:spPr>
          <a:xfrm>
            <a:off x="4980300" y="727796"/>
            <a:ext cx="964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1200">
                <a:solidFill>
                  <a:schemeClr val="accent1"/>
                </a:solidFill>
                <a:latin typeface="Roboto"/>
                <a:ea typeface="Roboto"/>
                <a:cs typeface="Roboto"/>
                <a:sym typeface="Roboto"/>
              </a:rPr>
              <a:t>H&amp;W </a:t>
            </a:r>
            <a:endParaRPr b="1" sz="1200">
              <a:solidFill>
                <a:schemeClr val="accent1"/>
              </a:solidFill>
              <a:latin typeface="Roboto"/>
              <a:ea typeface="Roboto"/>
              <a:cs typeface="Roboto"/>
              <a:sym typeface="Roboto"/>
            </a:endParaRPr>
          </a:p>
        </p:txBody>
      </p:sp>
      <p:cxnSp>
        <p:nvCxnSpPr>
          <p:cNvPr id="160" name="Google Shape;160;p18"/>
          <p:cNvCxnSpPr/>
          <p:nvPr/>
        </p:nvCxnSpPr>
        <p:spPr>
          <a:xfrm>
            <a:off x="1395600" y="913675"/>
            <a:ext cx="5700" cy="1366500"/>
          </a:xfrm>
          <a:prstGeom prst="straightConnector1">
            <a:avLst/>
          </a:prstGeom>
          <a:noFill/>
          <a:ln cap="flat" cmpd="sng" w="9525">
            <a:solidFill>
              <a:schemeClr val="accent1"/>
            </a:solidFill>
            <a:prstDash val="solid"/>
            <a:round/>
            <a:headEnd len="med" w="med" type="none"/>
            <a:tailEnd len="med" w="med" type="none"/>
          </a:ln>
        </p:spPr>
      </p:cxnSp>
      <p:sp>
        <p:nvSpPr>
          <p:cNvPr id="161" name="Google Shape;161;p18"/>
          <p:cNvSpPr/>
          <p:nvPr/>
        </p:nvSpPr>
        <p:spPr>
          <a:xfrm>
            <a:off x="1031700" y="108325"/>
            <a:ext cx="733500" cy="553200"/>
          </a:xfrm>
          <a:prstGeom prst="ellipse">
            <a:avLst/>
          </a:prstGeom>
          <a:solidFill>
            <a:schemeClr val="accent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txBox="1"/>
          <p:nvPr/>
        </p:nvSpPr>
        <p:spPr>
          <a:xfrm>
            <a:off x="1100850" y="184825"/>
            <a:ext cx="5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a:solidFill>
                  <a:schemeClr val="lt1"/>
                </a:solidFill>
                <a:latin typeface="Roboto"/>
                <a:ea typeface="Roboto"/>
                <a:cs typeface="Roboto"/>
                <a:sym typeface="Roboto"/>
              </a:rPr>
              <a:t>1906</a:t>
            </a:r>
            <a:endParaRPr b="1">
              <a:solidFill>
                <a:schemeClr val="lt1"/>
              </a:solidFill>
              <a:latin typeface="Roboto"/>
              <a:ea typeface="Roboto"/>
              <a:cs typeface="Roboto"/>
              <a:sym typeface="Roboto"/>
            </a:endParaRPr>
          </a:p>
        </p:txBody>
      </p:sp>
      <p:sp>
        <p:nvSpPr>
          <p:cNvPr id="163" name="Google Shape;163;p18"/>
          <p:cNvSpPr txBox="1"/>
          <p:nvPr/>
        </p:nvSpPr>
        <p:spPr>
          <a:xfrm>
            <a:off x="982350" y="1358050"/>
            <a:ext cx="831900" cy="10059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ca" sz="700">
                <a:solidFill>
                  <a:schemeClr val="accent1"/>
                </a:solidFill>
              </a:rPr>
              <a:t>N</a:t>
            </a:r>
            <a:r>
              <a:rPr lang="ca" sz="700">
                <a:solidFill>
                  <a:schemeClr val="accent1"/>
                </a:solidFill>
              </a:rPr>
              <a:t>obel Medicina</a:t>
            </a:r>
            <a:endParaRPr sz="700">
              <a:solidFill>
                <a:schemeClr val="accent1"/>
              </a:solidFill>
            </a:endParaRPr>
          </a:p>
        </p:txBody>
      </p:sp>
      <p:grpSp>
        <p:nvGrpSpPr>
          <p:cNvPr id="164" name="Google Shape;164;p18"/>
          <p:cNvGrpSpPr/>
          <p:nvPr/>
        </p:nvGrpSpPr>
        <p:grpSpPr>
          <a:xfrm>
            <a:off x="881728" y="728673"/>
            <a:ext cx="1033443" cy="553174"/>
            <a:chOff x="1357825" y="1382072"/>
            <a:chExt cx="1712700" cy="766593"/>
          </a:xfrm>
        </p:grpSpPr>
        <p:sp>
          <p:nvSpPr>
            <p:cNvPr id="165" name="Google Shape;165;p18"/>
            <p:cNvSpPr/>
            <p:nvPr/>
          </p:nvSpPr>
          <p:spPr>
            <a:xfrm>
              <a:off x="1357825" y="1382072"/>
              <a:ext cx="1712700" cy="703500"/>
            </a:xfrm>
            <a:prstGeom prst="roundRect">
              <a:avLst>
                <a:gd fmla="val 4485"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6" name="Google Shape;166;p18"/>
            <p:cNvSpPr/>
            <p:nvPr/>
          </p:nvSpPr>
          <p:spPr>
            <a:xfrm rot="10800000">
              <a:off x="2169150" y="2081165"/>
              <a:ext cx="90000" cy="67500"/>
            </a:xfrm>
            <a:prstGeom prst="triangle">
              <a:avLst>
                <a:gd fmla="val 50000"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 name="Google Shape;167;p18"/>
          <p:cNvSpPr txBox="1"/>
          <p:nvPr/>
        </p:nvSpPr>
        <p:spPr>
          <a:xfrm>
            <a:off x="921300" y="695749"/>
            <a:ext cx="9645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1200">
                <a:solidFill>
                  <a:schemeClr val="accent1"/>
                </a:solidFill>
                <a:latin typeface="Roboto"/>
                <a:ea typeface="Roboto"/>
                <a:cs typeface="Roboto"/>
                <a:sym typeface="Roboto"/>
              </a:rPr>
              <a:t>Ramon y Cajal</a:t>
            </a:r>
            <a:r>
              <a:rPr b="1" lang="ca" sz="1300">
                <a:solidFill>
                  <a:schemeClr val="accent1"/>
                </a:solidFill>
                <a:latin typeface="Roboto"/>
                <a:ea typeface="Roboto"/>
                <a:cs typeface="Roboto"/>
                <a:sym typeface="Roboto"/>
              </a:rPr>
              <a:t> </a:t>
            </a:r>
            <a:endParaRPr b="1" sz="1300">
              <a:solidFill>
                <a:schemeClr val="accent1"/>
              </a:solidFill>
              <a:latin typeface="Roboto"/>
              <a:ea typeface="Roboto"/>
              <a:cs typeface="Roboto"/>
              <a:sym typeface="Roboto"/>
            </a:endParaRPr>
          </a:p>
          <a:p>
            <a:pPr indent="0" lvl="0" marL="0" rtl="0" algn="ctr">
              <a:spcBef>
                <a:spcPts val="0"/>
              </a:spcBef>
              <a:spcAft>
                <a:spcPts val="0"/>
              </a:spcAft>
              <a:buNone/>
            </a:pPr>
            <a:r>
              <a:t/>
            </a:r>
            <a:endParaRPr b="1" sz="1300">
              <a:solidFill>
                <a:schemeClr val="accent1"/>
              </a:solidFill>
              <a:latin typeface="Roboto"/>
              <a:ea typeface="Roboto"/>
              <a:cs typeface="Roboto"/>
              <a:sym typeface="Roboto"/>
            </a:endParaRPr>
          </a:p>
        </p:txBody>
      </p:sp>
      <p:cxnSp>
        <p:nvCxnSpPr>
          <p:cNvPr id="168" name="Google Shape;168;p18"/>
          <p:cNvCxnSpPr/>
          <p:nvPr/>
        </p:nvCxnSpPr>
        <p:spPr>
          <a:xfrm>
            <a:off x="3430200" y="814600"/>
            <a:ext cx="3300" cy="1514400"/>
          </a:xfrm>
          <a:prstGeom prst="straightConnector1">
            <a:avLst/>
          </a:prstGeom>
          <a:noFill/>
          <a:ln cap="flat" cmpd="sng" w="9525">
            <a:solidFill>
              <a:schemeClr val="accent5"/>
            </a:solidFill>
            <a:prstDash val="solid"/>
            <a:round/>
            <a:headEnd len="med" w="med" type="none"/>
            <a:tailEnd len="med" w="med" type="none"/>
          </a:ln>
        </p:spPr>
      </p:cxnSp>
      <p:sp>
        <p:nvSpPr>
          <p:cNvPr id="169" name="Google Shape;169;p18"/>
          <p:cNvSpPr/>
          <p:nvPr/>
        </p:nvSpPr>
        <p:spPr>
          <a:xfrm>
            <a:off x="3066300" y="237850"/>
            <a:ext cx="733500" cy="5532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70" name="Google Shape;170;p18"/>
          <p:cNvSpPr txBox="1"/>
          <p:nvPr/>
        </p:nvSpPr>
        <p:spPr>
          <a:xfrm>
            <a:off x="3135450" y="314350"/>
            <a:ext cx="5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a:solidFill>
                  <a:schemeClr val="lt1"/>
                </a:solidFill>
                <a:latin typeface="Roboto"/>
                <a:ea typeface="Roboto"/>
                <a:cs typeface="Roboto"/>
                <a:sym typeface="Roboto"/>
              </a:rPr>
              <a:t>1943</a:t>
            </a:r>
            <a:endParaRPr b="1">
              <a:solidFill>
                <a:schemeClr val="lt1"/>
              </a:solidFill>
              <a:latin typeface="Roboto"/>
              <a:ea typeface="Roboto"/>
              <a:cs typeface="Roboto"/>
              <a:sym typeface="Roboto"/>
            </a:endParaRPr>
          </a:p>
        </p:txBody>
      </p:sp>
      <p:sp>
        <p:nvSpPr>
          <p:cNvPr id="171" name="Google Shape;171;p18"/>
          <p:cNvSpPr txBox="1"/>
          <p:nvPr/>
        </p:nvSpPr>
        <p:spPr>
          <a:xfrm>
            <a:off x="2938850" y="1590325"/>
            <a:ext cx="992400" cy="6618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ca" sz="700">
                <a:solidFill>
                  <a:schemeClr val="accent1"/>
                </a:solidFill>
              </a:rPr>
              <a:t>N</a:t>
            </a:r>
            <a:endParaRPr sz="700">
              <a:solidFill>
                <a:schemeClr val="accent1"/>
              </a:solidFill>
            </a:endParaRPr>
          </a:p>
        </p:txBody>
      </p:sp>
      <p:grpSp>
        <p:nvGrpSpPr>
          <p:cNvPr id="172" name="Google Shape;172;p18"/>
          <p:cNvGrpSpPr/>
          <p:nvPr/>
        </p:nvGrpSpPr>
        <p:grpSpPr>
          <a:xfrm>
            <a:off x="2916328" y="934398"/>
            <a:ext cx="1033443" cy="553174"/>
            <a:chOff x="1357825" y="1382072"/>
            <a:chExt cx="1712700" cy="766593"/>
          </a:xfrm>
        </p:grpSpPr>
        <p:sp>
          <p:nvSpPr>
            <p:cNvPr id="173" name="Google Shape;173;p18"/>
            <p:cNvSpPr/>
            <p:nvPr/>
          </p:nvSpPr>
          <p:spPr>
            <a:xfrm>
              <a:off x="1357825" y="1382072"/>
              <a:ext cx="1712700" cy="703500"/>
            </a:xfrm>
            <a:prstGeom prst="roundRect">
              <a:avLst>
                <a:gd fmla="val 4485"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4" name="Google Shape;174;p18"/>
            <p:cNvSpPr/>
            <p:nvPr/>
          </p:nvSpPr>
          <p:spPr>
            <a:xfrm rot="10800000">
              <a:off x="2169150" y="2081165"/>
              <a:ext cx="90000" cy="67500"/>
            </a:xfrm>
            <a:prstGeom prst="triangle">
              <a:avLst>
                <a:gd fmla="val 50000" name="adj"/>
              </a:avLst>
            </a:prstGeom>
            <a:solidFill>
              <a:schemeClr val="accent6"/>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 name="Google Shape;175;p18"/>
          <p:cNvSpPr txBox="1"/>
          <p:nvPr/>
        </p:nvSpPr>
        <p:spPr>
          <a:xfrm>
            <a:off x="2950800" y="1006025"/>
            <a:ext cx="964500" cy="3693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ca" sz="1200">
                <a:solidFill>
                  <a:schemeClr val="accent1"/>
                </a:solidFill>
                <a:latin typeface="Roboto"/>
                <a:ea typeface="Roboto"/>
                <a:cs typeface="Roboto"/>
                <a:sym typeface="Roboto"/>
              </a:rPr>
              <a:t>Perceptron</a:t>
            </a:r>
            <a:endParaRPr b="1" sz="1200">
              <a:solidFill>
                <a:schemeClr val="accent1"/>
              </a:solidFill>
              <a:latin typeface="Roboto"/>
              <a:ea typeface="Roboto"/>
              <a:cs typeface="Roboto"/>
              <a:sym typeface="Roboto"/>
            </a:endParaRPr>
          </a:p>
        </p:txBody>
      </p:sp>
      <p:pic>
        <p:nvPicPr>
          <p:cNvPr id="176" name="Google Shape;176;p18"/>
          <p:cNvPicPr preferRelativeResize="0"/>
          <p:nvPr/>
        </p:nvPicPr>
        <p:blipFill rotWithShape="1">
          <a:blip r:embed="rId3">
            <a:alphaModFix/>
          </a:blip>
          <a:srcRect b="4149" l="7052" r="5012" t="2383"/>
          <a:stretch/>
        </p:blipFill>
        <p:spPr>
          <a:xfrm>
            <a:off x="2950875" y="1606400"/>
            <a:ext cx="964500" cy="630401"/>
          </a:xfrm>
          <a:prstGeom prst="rect">
            <a:avLst/>
          </a:prstGeom>
          <a:noFill/>
          <a:ln cap="flat" cmpd="sng" w="9525">
            <a:solidFill>
              <a:schemeClr val="accent5"/>
            </a:solidFill>
            <a:prstDash val="solid"/>
            <a:round/>
            <a:headEnd len="sm" w="sm" type="none"/>
            <a:tailEnd len="sm" w="sm" type="none"/>
          </a:ln>
        </p:spPr>
      </p:pic>
      <p:pic>
        <p:nvPicPr>
          <p:cNvPr id="177" name="Google Shape;177;p18"/>
          <p:cNvPicPr preferRelativeResize="0"/>
          <p:nvPr/>
        </p:nvPicPr>
        <p:blipFill>
          <a:blip r:embed="rId4">
            <a:alphaModFix/>
          </a:blip>
          <a:stretch>
            <a:fillRect/>
          </a:stretch>
        </p:blipFill>
        <p:spPr>
          <a:xfrm>
            <a:off x="1010875" y="1375325"/>
            <a:ext cx="775150" cy="946587"/>
          </a:xfrm>
          <a:prstGeom prst="rect">
            <a:avLst/>
          </a:prstGeom>
          <a:noFill/>
          <a:ln>
            <a:noFill/>
          </a:ln>
        </p:spPr>
      </p:pic>
      <p:pic>
        <p:nvPicPr>
          <p:cNvPr descr="spatial-vision-18-638.jpg" id="178" name="Google Shape;178;p18"/>
          <p:cNvPicPr preferRelativeResize="0"/>
          <p:nvPr/>
        </p:nvPicPr>
        <p:blipFill rotWithShape="1">
          <a:blip r:embed="rId5">
            <a:alphaModFix/>
          </a:blip>
          <a:srcRect b="9616" l="25630" r="23178" t="29131"/>
          <a:stretch/>
        </p:blipFill>
        <p:spPr>
          <a:xfrm>
            <a:off x="4946700" y="1539013"/>
            <a:ext cx="1041900" cy="619200"/>
          </a:xfrm>
          <a:prstGeom prst="rect">
            <a:avLst/>
          </a:prstGeom>
          <a:noFill/>
          <a:ln>
            <a:noFill/>
          </a:ln>
        </p:spPr>
      </p:pic>
      <p:pic>
        <p:nvPicPr>
          <p:cNvPr id="179" name="Google Shape;179;p18"/>
          <p:cNvPicPr preferRelativeResize="0"/>
          <p:nvPr/>
        </p:nvPicPr>
        <p:blipFill rotWithShape="1">
          <a:blip r:embed="rId6">
            <a:alphaModFix/>
          </a:blip>
          <a:srcRect b="0" l="2104" r="0" t="18540"/>
          <a:stretch/>
        </p:blipFill>
        <p:spPr>
          <a:xfrm>
            <a:off x="5674675" y="2976850"/>
            <a:ext cx="1937049" cy="849324"/>
          </a:xfrm>
          <a:prstGeom prst="rect">
            <a:avLst/>
          </a:prstGeom>
          <a:noFill/>
          <a:ln>
            <a:noFill/>
          </a:ln>
        </p:spPr>
      </p:pic>
      <p:pic>
        <p:nvPicPr>
          <p:cNvPr id="180" name="Google Shape;180;p18"/>
          <p:cNvPicPr preferRelativeResize="0"/>
          <p:nvPr/>
        </p:nvPicPr>
        <p:blipFill>
          <a:blip r:embed="rId7">
            <a:alphaModFix/>
          </a:blip>
          <a:stretch>
            <a:fillRect/>
          </a:stretch>
        </p:blipFill>
        <p:spPr>
          <a:xfrm>
            <a:off x="6564958" y="1514162"/>
            <a:ext cx="2109668" cy="615600"/>
          </a:xfrm>
          <a:prstGeom prst="rect">
            <a:avLst/>
          </a:prstGeom>
          <a:noFill/>
          <a:ln>
            <a:noFill/>
          </a:ln>
        </p:spPr>
      </p:pic>
      <p:pic>
        <p:nvPicPr>
          <p:cNvPr id="181" name="Google Shape;181;p18"/>
          <p:cNvPicPr preferRelativeResize="0"/>
          <p:nvPr/>
        </p:nvPicPr>
        <p:blipFill rotWithShape="1">
          <a:blip r:embed="rId8">
            <a:alphaModFix/>
          </a:blip>
          <a:srcRect b="55740" l="0" r="90761" t="8468"/>
          <a:stretch/>
        </p:blipFill>
        <p:spPr>
          <a:xfrm>
            <a:off x="8172150" y="2413400"/>
            <a:ext cx="831899" cy="1450499"/>
          </a:xfrm>
          <a:prstGeom prst="rect">
            <a:avLst/>
          </a:prstGeom>
          <a:noFill/>
          <a:ln>
            <a:noFill/>
          </a:ln>
        </p:spPr>
      </p:pic>
      <p:pic>
        <p:nvPicPr>
          <p:cNvPr id="182" name="Google Shape;182;p18"/>
          <p:cNvPicPr preferRelativeResize="0"/>
          <p:nvPr/>
        </p:nvPicPr>
        <p:blipFill>
          <a:blip r:embed="rId9">
            <a:alphaModFix/>
          </a:blip>
          <a:stretch>
            <a:fillRect/>
          </a:stretch>
        </p:blipFill>
        <p:spPr>
          <a:xfrm>
            <a:off x="3699224" y="2814149"/>
            <a:ext cx="1415033" cy="100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Representación de imágenes: </a:t>
            </a:r>
            <a:r>
              <a:rPr lang="ca"/>
              <a:t>ICA </a:t>
            </a:r>
            <a:r>
              <a:rPr lang="ca" sz="1333"/>
              <a:t> (PCA  de orden superior)</a:t>
            </a:r>
            <a:endParaRPr sz="1333"/>
          </a:p>
        </p:txBody>
      </p:sp>
      <p:sp>
        <p:nvSpPr>
          <p:cNvPr id="504" name="Google Shape;504;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ca"/>
              <a:t>A partir del 2000 Hyvarinen (y colaboradores) empezaron a estudiar el </a:t>
            </a:r>
            <a:r>
              <a:rPr lang="ca"/>
              <a:t>método</a:t>
            </a:r>
            <a:r>
              <a:rPr lang="ca"/>
              <a:t> I</a:t>
            </a:r>
            <a:r>
              <a:rPr lang="ca" u="sng">
                <a:solidFill>
                  <a:schemeClr val="hlink"/>
                </a:solidFill>
                <a:hlinkClick r:id="rId3"/>
              </a:rPr>
              <a:t>ndependent Component Analysis</a:t>
            </a:r>
            <a:r>
              <a:rPr lang="ca"/>
              <a:t> y aplicarlo a </a:t>
            </a:r>
            <a:r>
              <a:rPr lang="ca" u="sng">
                <a:solidFill>
                  <a:schemeClr val="hlink"/>
                </a:solidFill>
                <a:hlinkClick r:id="rId4"/>
              </a:rPr>
              <a:t>imágenes</a:t>
            </a:r>
            <a:r>
              <a:rPr lang="ca"/>
              <a:t>.</a:t>
            </a:r>
            <a:endParaRPr/>
          </a:p>
          <a:p>
            <a:pPr indent="0" lvl="0" marL="0" rtl="0" algn="ctr">
              <a:spcBef>
                <a:spcPts val="1200"/>
              </a:spcBef>
              <a:spcAft>
                <a:spcPts val="0"/>
              </a:spcAft>
              <a:buNone/>
            </a:pPr>
            <a:r>
              <a:rPr lang="ca"/>
              <a:t>Este </a:t>
            </a:r>
            <a:r>
              <a:rPr lang="ca"/>
              <a:t>método</a:t>
            </a:r>
            <a:r>
              <a:rPr lang="ca"/>
              <a:t> consiste en transformar linealmente(W) los datos observados x como s = Wx,</a:t>
            </a:r>
            <a:endParaRPr/>
          </a:p>
          <a:p>
            <a:pPr indent="0" lvl="0" marL="0" rtl="0" algn="l">
              <a:spcBef>
                <a:spcPts val="1200"/>
              </a:spcBef>
              <a:spcAft>
                <a:spcPts val="1200"/>
              </a:spcAft>
              <a:buNone/>
            </a:pPr>
            <a:r>
              <a:rPr lang="ca"/>
              <a:t> </a:t>
            </a:r>
            <a:r>
              <a:rPr lang="ca"/>
              <a:t>tal que</a:t>
            </a:r>
            <a:r>
              <a:rPr lang="ca"/>
              <a:t> s es un vector de componentes </a:t>
            </a:r>
            <a:r>
              <a:rPr lang="ca"/>
              <a:t>estadísticamente</a:t>
            </a:r>
            <a:r>
              <a:rPr lang="ca"/>
              <a:t> independientes. Esta "independencia" se "mide" con alguna </a:t>
            </a:r>
            <a:r>
              <a:rPr lang="ca"/>
              <a:t>función</a:t>
            </a:r>
            <a:r>
              <a:rPr lang="ca"/>
              <a:t> de contenido de </a:t>
            </a:r>
            <a:r>
              <a:rPr lang="ca"/>
              <a:t>información</a:t>
            </a:r>
            <a:r>
              <a:rPr lang="ca"/>
              <a:t>, como la Mutual Information.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ca"/>
              <a:t>Con </a:t>
            </a:r>
            <a:r>
              <a:rPr lang="ca"/>
              <a:t>técnicas</a:t>
            </a:r>
            <a:r>
              <a:rPr lang="ca"/>
              <a:t> de ML hemos visto </a:t>
            </a:r>
            <a:r>
              <a:rPr lang="ca"/>
              <a:t>cómo</a:t>
            </a:r>
            <a:r>
              <a:rPr lang="ca"/>
              <a:t> los gabor se obtienen va un proceso iterativo de aprendizaje. ¿Que quiere decir esto? ¿Podemos pensar en el cerebro como una ANN que </a:t>
            </a:r>
            <a:r>
              <a:rPr lang="ca"/>
              <a:t>está</a:t>
            </a:r>
            <a:r>
              <a:rPr lang="ca"/>
              <a:t> minimizado una </a:t>
            </a:r>
            <a:r>
              <a:rPr lang="ca"/>
              <a:t>función</a:t>
            </a:r>
            <a:r>
              <a:rPr lang="ca"/>
              <a:t> objetivo?</a:t>
            </a:r>
            <a:endParaRPr/>
          </a:p>
          <a:p>
            <a:pPr indent="0" lvl="0" marL="0" rtl="0" algn="l">
              <a:spcBef>
                <a:spcPts val="1200"/>
              </a:spcBef>
              <a:spcAft>
                <a:spcPts val="0"/>
              </a:spcAft>
              <a:buClr>
                <a:schemeClr val="dk1"/>
              </a:buClr>
              <a:buSzPts val="1100"/>
              <a:buFont typeface="Arial"/>
              <a:buNone/>
            </a:pPr>
            <a:r>
              <a:rPr lang="ca"/>
              <a:t>¿El cerebro humano ha evolucionado para minimizar el esfuerzo en </a:t>
            </a:r>
            <a:r>
              <a:rPr lang="ca"/>
              <a:t>codificar</a:t>
            </a:r>
            <a:r>
              <a:rPr lang="ca"/>
              <a:t> la información visual?</a:t>
            </a:r>
            <a:endParaRPr/>
          </a:p>
          <a:p>
            <a:pPr indent="0" lvl="0" marL="0" rtl="0" algn="l">
              <a:spcBef>
                <a:spcPts val="1200"/>
              </a:spcBef>
              <a:spcAft>
                <a:spcPts val="1200"/>
              </a:spcAft>
              <a:buNone/>
            </a:pPr>
            <a:r>
              <a:rPr lang="ca"/>
              <a:t>En ML nos puede ayudar a explicar un posible porqué al funcionamiento del cerebro</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5"/>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ca"/>
              <a:t>Textura- forma</a:t>
            </a:r>
            <a:endParaRPr/>
          </a:p>
        </p:txBody>
      </p:sp>
      <p:sp>
        <p:nvSpPr>
          <p:cNvPr id="515" name="Google Shape;515;p65"/>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ca"/>
              <a:t>Otro ejemplo,  mejorando las ANN </a:t>
            </a:r>
            <a:r>
              <a:rPr lang="ca"/>
              <a:t>haciéndolas</a:t>
            </a:r>
            <a:r>
              <a:rPr lang="ca"/>
              <a:t> más humanas.</a:t>
            </a:r>
            <a:endParaRPr/>
          </a:p>
        </p:txBody>
      </p:sp>
      <p:sp>
        <p:nvSpPr>
          <p:cNvPr id="516" name="Google Shape;516;p6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ca"/>
              <a:t>La especie humana se “fija” más en la forma que en la textura de los objetos. </a:t>
            </a:r>
            <a:endParaRPr/>
          </a:p>
          <a:p>
            <a:pPr indent="0" lvl="0" marL="0" rtl="0" algn="l">
              <a:spcBef>
                <a:spcPts val="1200"/>
              </a:spcBef>
              <a:spcAft>
                <a:spcPts val="0"/>
              </a:spcAft>
              <a:buNone/>
            </a:pPr>
            <a:r>
              <a:rPr lang="ca"/>
              <a:t>¿Y los sistemas actuales?</a:t>
            </a:r>
            <a:endParaRPr/>
          </a:p>
          <a:p>
            <a:pPr indent="0" lvl="0" marL="0" rtl="0" algn="l">
              <a:spcBef>
                <a:spcPts val="1200"/>
              </a:spcBef>
              <a:spcAft>
                <a:spcPts val="1200"/>
              </a:spcAft>
              <a:buNone/>
            </a:pPr>
            <a:r>
              <a:rPr lang="ca"/>
              <a:t>¿Para qué y porqué es </a:t>
            </a:r>
            <a:r>
              <a:rPr lang="ca"/>
              <a:t>útil</a:t>
            </a:r>
            <a:r>
              <a:rPr lang="ca"/>
              <a:t> ser más “</a:t>
            </a:r>
            <a:r>
              <a:rPr lang="ca"/>
              <a:t>humano</a:t>
            </a:r>
            <a:r>
              <a:rPr lang="ca"/>
              <a:t>” en este caso?</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Texture - shape </a:t>
            </a:r>
            <a:r>
              <a:rPr lang="ca"/>
              <a:t>Geirhos 2019</a:t>
            </a:r>
            <a:endParaRPr/>
          </a:p>
        </p:txBody>
      </p:sp>
      <p:sp>
        <p:nvSpPr>
          <p:cNvPr id="522" name="Google Shape;522;p66"/>
          <p:cNvSpPr txBox="1"/>
          <p:nvPr/>
        </p:nvSpPr>
        <p:spPr>
          <a:xfrm>
            <a:off x="404100" y="1288775"/>
            <a:ext cx="8335800" cy="17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a" sz="1800">
                <a:solidFill>
                  <a:schemeClr val="dk1"/>
                </a:solidFill>
                <a:latin typeface="Proxima Nova"/>
                <a:ea typeface="Proxima Nova"/>
                <a:cs typeface="Proxima Nova"/>
                <a:sym typeface="Proxima Nova"/>
              </a:rPr>
              <a:t>shape hypothesis</a:t>
            </a:r>
            <a:r>
              <a:rPr i="1" lang="ca" sz="1800">
                <a:solidFill>
                  <a:schemeClr val="dk2"/>
                </a:solidFill>
                <a:latin typeface="Proxima Nova"/>
                <a:ea typeface="Proxima Nova"/>
                <a:cs typeface="Proxima Nova"/>
                <a:sym typeface="Proxima Nova"/>
              </a:rPr>
              <a:t> </a:t>
            </a:r>
            <a:r>
              <a:rPr lang="ca" sz="1800">
                <a:solidFill>
                  <a:schemeClr val="dk2"/>
                </a:solidFill>
                <a:latin typeface="Proxima Nova"/>
                <a:ea typeface="Proxima Nova"/>
                <a:cs typeface="Proxima Nova"/>
                <a:sym typeface="Proxima Nova"/>
              </a:rPr>
              <a:t>LeCun et al. (2015): Intermediate CNN layers recognise “parts of familiar objects, and subsequent layers [...] detect objects as combinations of these parts” (p. 436). </a:t>
            </a:r>
            <a:endParaRPr sz="18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a:p>
            <a:pPr indent="0" lvl="0" marL="0" rtl="0" algn="l">
              <a:spcBef>
                <a:spcPts val="0"/>
              </a:spcBef>
              <a:spcAft>
                <a:spcPts val="0"/>
              </a:spcAft>
              <a:buNone/>
            </a:pPr>
            <a:r>
              <a:rPr i="1" lang="ca" sz="1800">
                <a:solidFill>
                  <a:schemeClr val="dk1"/>
                </a:solidFill>
                <a:latin typeface="Proxima Nova"/>
                <a:ea typeface="Proxima Nova"/>
                <a:cs typeface="Proxima Nova"/>
                <a:sym typeface="Proxima Nova"/>
              </a:rPr>
              <a:t>texture hypothesis</a:t>
            </a:r>
            <a:r>
              <a:rPr lang="ca" sz="1800">
                <a:solidFill>
                  <a:schemeClr val="dk1"/>
                </a:solidFill>
                <a:latin typeface="Proxima Nova"/>
                <a:ea typeface="Proxima Nova"/>
                <a:cs typeface="Proxima Nova"/>
                <a:sym typeface="Proxima Nova"/>
              </a:rPr>
              <a:t>:</a:t>
            </a:r>
            <a:r>
              <a:rPr lang="ca" sz="1800">
                <a:solidFill>
                  <a:schemeClr val="dk2"/>
                </a:solidFill>
                <a:latin typeface="Proxima Nova"/>
                <a:ea typeface="Proxima Nova"/>
                <a:cs typeface="Proxima Nova"/>
                <a:sym typeface="Proxima Nova"/>
              </a:rPr>
              <a:t> in contrast to the common assumption, object textures are more important than global object shapes for CNN object  recognition.</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T</a:t>
            </a:r>
            <a:r>
              <a:rPr lang="ca"/>
              <a:t>exture - shape Geirhos 2019</a:t>
            </a:r>
            <a:endParaRPr/>
          </a:p>
        </p:txBody>
      </p:sp>
      <p:pic>
        <p:nvPicPr>
          <p:cNvPr id="528" name="Google Shape;528;p67"/>
          <p:cNvPicPr preferRelativeResize="0"/>
          <p:nvPr/>
        </p:nvPicPr>
        <p:blipFill>
          <a:blip r:embed="rId3">
            <a:alphaModFix/>
          </a:blip>
          <a:stretch>
            <a:fillRect/>
          </a:stretch>
        </p:blipFill>
        <p:spPr>
          <a:xfrm>
            <a:off x="311700" y="1377525"/>
            <a:ext cx="5254200" cy="1924950"/>
          </a:xfrm>
          <a:prstGeom prst="rect">
            <a:avLst/>
          </a:prstGeom>
          <a:noFill/>
          <a:ln>
            <a:noFill/>
          </a:ln>
        </p:spPr>
      </p:pic>
      <p:sp>
        <p:nvSpPr>
          <p:cNvPr id="529" name="Google Shape;529;p67"/>
          <p:cNvSpPr txBox="1"/>
          <p:nvPr/>
        </p:nvSpPr>
        <p:spPr>
          <a:xfrm>
            <a:off x="5786450" y="1412975"/>
            <a:ext cx="2908200" cy="927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Font typeface="Proxima Nova"/>
              <a:buChar char="●"/>
            </a:pPr>
            <a:r>
              <a:rPr lang="ca" sz="1800">
                <a:solidFill>
                  <a:schemeClr val="dk2"/>
                </a:solidFill>
                <a:latin typeface="Proxima Nova"/>
                <a:ea typeface="Proxima Nova"/>
                <a:cs typeface="Proxima Nova"/>
                <a:sym typeface="Proxima Nova"/>
              </a:rPr>
              <a:t>Using</a:t>
            </a:r>
            <a:r>
              <a:rPr lang="ca" sz="1800">
                <a:solidFill>
                  <a:schemeClr val="dk2"/>
                </a:solidFill>
                <a:latin typeface="Proxima Nova"/>
                <a:ea typeface="Proxima Nova"/>
                <a:cs typeface="Proxima Nova"/>
                <a:sym typeface="Proxima Nova"/>
              </a:rPr>
              <a:t> stile transfer</a:t>
            </a:r>
            <a:endParaRPr sz="1800">
              <a:solidFill>
                <a:schemeClr val="dk2"/>
              </a:solidFill>
              <a:latin typeface="Proxima Nova"/>
              <a:ea typeface="Proxima Nova"/>
              <a:cs typeface="Proxima Nova"/>
              <a:sym typeface="Proxima Nova"/>
            </a:endParaRPr>
          </a:p>
          <a:p>
            <a:pPr indent="-342900" lvl="0" marL="457200" rtl="0" algn="l">
              <a:spcBef>
                <a:spcPts val="0"/>
              </a:spcBef>
              <a:spcAft>
                <a:spcPts val="0"/>
              </a:spcAft>
              <a:buClr>
                <a:schemeClr val="dk2"/>
              </a:buClr>
              <a:buSzPts val="1800"/>
              <a:buFont typeface="Proxima Nova"/>
              <a:buChar char="●"/>
            </a:pPr>
            <a:r>
              <a:rPr lang="ca" sz="1800">
                <a:solidFill>
                  <a:schemeClr val="dk2"/>
                </a:solidFill>
                <a:latin typeface="Proxima Nova"/>
                <a:ea typeface="Proxima Nova"/>
                <a:cs typeface="Proxima Nova"/>
                <a:sym typeface="Proxima Nova"/>
              </a:rPr>
              <a:t>Human (97) vs CNN</a:t>
            </a:r>
            <a:endParaRPr sz="1800">
              <a:solidFill>
                <a:schemeClr val="dk2"/>
              </a:solidFill>
              <a:latin typeface="Proxima Nova"/>
              <a:ea typeface="Proxima Nova"/>
              <a:cs typeface="Proxima Nova"/>
              <a:sym typeface="Proxima Nova"/>
            </a:endParaRPr>
          </a:p>
          <a:p>
            <a:pPr indent="0" lvl="0" marL="457200" rtl="0" algn="l">
              <a:spcBef>
                <a:spcPts val="0"/>
              </a:spcBef>
              <a:spcAft>
                <a:spcPts val="0"/>
              </a:spcAft>
              <a:buNone/>
            </a:pPr>
            <a:r>
              <a:t/>
            </a:r>
            <a:endParaRPr sz="1800">
              <a:solidFill>
                <a:schemeClr val="dk2"/>
              </a:solidFill>
              <a:latin typeface="Proxima Nova"/>
              <a:ea typeface="Proxima Nova"/>
              <a:cs typeface="Proxima Nova"/>
              <a:sym typeface="Proxima Nova"/>
            </a:endParaRPr>
          </a:p>
          <a:p>
            <a:pPr indent="0" lvl="0" marL="457200" rtl="0" algn="l">
              <a:spcBef>
                <a:spcPts val="0"/>
              </a:spcBef>
              <a:spcAft>
                <a:spcPts val="0"/>
              </a:spcAft>
              <a:buNone/>
            </a:pPr>
            <a:r>
              <a:t/>
            </a:r>
            <a:endParaRPr sz="1800">
              <a:solidFill>
                <a:schemeClr val="dk2"/>
              </a:solidFill>
              <a:latin typeface="Proxima Nova"/>
              <a:ea typeface="Proxima Nova"/>
              <a:cs typeface="Proxima Nova"/>
              <a:sym typeface="Proxima Nova"/>
            </a:endParaRPr>
          </a:p>
          <a:p>
            <a:pPr indent="-342900" lvl="0" marL="457200" rtl="0" algn="l">
              <a:spcBef>
                <a:spcPts val="0"/>
              </a:spcBef>
              <a:spcAft>
                <a:spcPts val="0"/>
              </a:spcAft>
              <a:buClr>
                <a:schemeClr val="dk2"/>
              </a:buClr>
              <a:buSzPts val="1800"/>
              <a:buFont typeface="Proxima Nova"/>
              <a:buChar char="●"/>
            </a:pPr>
            <a:r>
              <a:rPr lang="ca" sz="1800">
                <a:solidFill>
                  <a:schemeClr val="dk2"/>
                </a:solidFill>
                <a:latin typeface="Proxima Nova"/>
                <a:ea typeface="Proxima Nova"/>
                <a:cs typeface="Proxima Nova"/>
                <a:sym typeface="Proxima Nova"/>
              </a:rPr>
              <a:t>Sigue siendo una gato para los sujetos</a:t>
            </a:r>
            <a:endParaRPr sz="1800">
              <a:solidFill>
                <a:schemeClr val="dk2"/>
              </a:solidFill>
              <a:latin typeface="Proxima Nova"/>
              <a:ea typeface="Proxima Nova"/>
              <a:cs typeface="Proxima Nova"/>
              <a:sym typeface="Proxima Nova"/>
            </a:endParaRPr>
          </a:p>
        </p:txBody>
      </p:sp>
      <p:sp>
        <p:nvSpPr>
          <p:cNvPr id="530" name="Google Shape;530;p67"/>
          <p:cNvSpPr/>
          <p:nvPr/>
        </p:nvSpPr>
        <p:spPr>
          <a:xfrm rot="1939380">
            <a:off x="5375277" y="2251223"/>
            <a:ext cx="613812" cy="49363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531" name="Google Shape;531;p67"/>
          <p:cNvSpPr txBox="1"/>
          <p:nvPr/>
        </p:nvSpPr>
        <p:spPr>
          <a:xfrm>
            <a:off x="3962275" y="4225925"/>
            <a:ext cx="2788500" cy="7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sp>
        <p:nvSpPr>
          <p:cNvPr id="532" name="Google Shape;532;p67"/>
          <p:cNvSpPr txBox="1"/>
          <p:nvPr/>
        </p:nvSpPr>
        <p:spPr>
          <a:xfrm>
            <a:off x="194375" y="3633350"/>
            <a:ext cx="9046200" cy="97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a" sz="1800">
                <a:solidFill>
                  <a:schemeClr val="dk2"/>
                </a:solidFill>
                <a:latin typeface="Proxima Nova"/>
                <a:ea typeface="Proxima Nova"/>
                <a:cs typeface="Proxima Nova"/>
                <a:sym typeface="Proxima Nova"/>
              </a:rPr>
              <a:t>Remarkably, networks with a higher shape bias are inherently more robust to many different image distortions and reach higher performance on classification and object recognition tasks. Los seres humanos somos “</a:t>
            </a:r>
            <a:r>
              <a:rPr lang="ca" sz="1800">
                <a:solidFill>
                  <a:schemeClr val="dk2"/>
                </a:solidFill>
                <a:latin typeface="Proxima Nova"/>
                <a:ea typeface="Proxima Nova"/>
                <a:cs typeface="Proxima Nova"/>
                <a:sym typeface="Proxima Nova"/>
              </a:rPr>
              <a:t>más</a:t>
            </a:r>
            <a:r>
              <a:rPr lang="ca" sz="1800">
                <a:solidFill>
                  <a:schemeClr val="dk2"/>
                </a:solidFill>
                <a:latin typeface="Proxima Nova"/>
                <a:ea typeface="Proxima Nova"/>
                <a:cs typeface="Proxima Nova"/>
                <a:sym typeface="Proxima Nova"/>
              </a:rPr>
              <a:t>” invariantes y más robustos…..</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Texture - shape Geirhos 2019</a:t>
            </a:r>
            <a:endParaRPr/>
          </a:p>
        </p:txBody>
      </p:sp>
      <p:pic>
        <p:nvPicPr>
          <p:cNvPr id="538" name="Google Shape;538;p68"/>
          <p:cNvPicPr preferRelativeResize="0"/>
          <p:nvPr/>
        </p:nvPicPr>
        <p:blipFill>
          <a:blip r:embed="rId3">
            <a:alphaModFix/>
          </a:blip>
          <a:stretch>
            <a:fillRect/>
          </a:stretch>
        </p:blipFill>
        <p:spPr>
          <a:xfrm>
            <a:off x="311700" y="1377525"/>
            <a:ext cx="5254200" cy="1924950"/>
          </a:xfrm>
          <a:prstGeom prst="rect">
            <a:avLst/>
          </a:prstGeom>
          <a:noFill/>
          <a:ln>
            <a:noFill/>
          </a:ln>
        </p:spPr>
      </p:pic>
      <p:sp>
        <p:nvSpPr>
          <p:cNvPr id="539" name="Google Shape;539;p68"/>
          <p:cNvSpPr txBox="1"/>
          <p:nvPr/>
        </p:nvSpPr>
        <p:spPr>
          <a:xfrm>
            <a:off x="5786450" y="1412975"/>
            <a:ext cx="2908200" cy="927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Font typeface="Proxima Nova"/>
              <a:buChar char="●"/>
            </a:pPr>
            <a:r>
              <a:rPr lang="ca" sz="1800">
                <a:solidFill>
                  <a:schemeClr val="dk2"/>
                </a:solidFill>
                <a:latin typeface="Proxima Nova"/>
                <a:ea typeface="Proxima Nova"/>
                <a:cs typeface="Proxima Nova"/>
                <a:sym typeface="Proxima Nova"/>
              </a:rPr>
              <a:t>Using stile transfer</a:t>
            </a:r>
            <a:endParaRPr sz="1800">
              <a:solidFill>
                <a:schemeClr val="dk2"/>
              </a:solidFill>
              <a:latin typeface="Proxima Nova"/>
              <a:ea typeface="Proxima Nova"/>
              <a:cs typeface="Proxima Nova"/>
              <a:sym typeface="Proxima Nova"/>
            </a:endParaRPr>
          </a:p>
          <a:p>
            <a:pPr indent="-342900" lvl="0" marL="457200" rtl="0" algn="l">
              <a:spcBef>
                <a:spcPts val="0"/>
              </a:spcBef>
              <a:spcAft>
                <a:spcPts val="0"/>
              </a:spcAft>
              <a:buClr>
                <a:schemeClr val="dk2"/>
              </a:buClr>
              <a:buSzPts val="1800"/>
              <a:buFont typeface="Proxima Nova"/>
              <a:buChar char="●"/>
            </a:pPr>
            <a:r>
              <a:rPr lang="ca" sz="1800">
                <a:solidFill>
                  <a:schemeClr val="dk2"/>
                </a:solidFill>
                <a:latin typeface="Proxima Nova"/>
                <a:ea typeface="Proxima Nova"/>
                <a:cs typeface="Proxima Nova"/>
                <a:sym typeface="Proxima Nova"/>
              </a:rPr>
              <a:t>Human (97) vs CNN</a:t>
            </a:r>
            <a:endParaRPr sz="1800">
              <a:solidFill>
                <a:schemeClr val="dk2"/>
              </a:solidFill>
              <a:latin typeface="Proxima Nova"/>
              <a:ea typeface="Proxima Nova"/>
              <a:cs typeface="Proxima Nova"/>
              <a:sym typeface="Proxima Nova"/>
            </a:endParaRPr>
          </a:p>
          <a:p>
            <a:pPr indent="0" lvl="0" marL="457200" rtl="0" algn="l">
              <a:spcBef>
                <a:spcPts val="0"/>
              </a:spcBef>
              <a:spcAft>
                <a:spcPts val="0"/>
              </a:spcAft>
              <a:buNone/>
            </a:pPr>
            <a:r>
              <a:t/>
            </a:r>
            <a:endParaRPr sz="1800">
              <a:solidFill>
                <a:schemeClr val="dk2"/>
              </a:solidFill>
              <a:latin typeface="Proxima Nova"/>
              <a:ea typeface="Proxima Nova"/>
              <a:cs typeface="Proxima Nova"/>
              <a:sym typeface="Proxima Nova"/>
            </a:endParaRPr>
          </a:p>
          <a:p>
            <a:pPr indent="0" lvl="0" marL="457200" rtl="0" algn="l">
              <a:spcBef>
                <a:spcPts val="0"/>
              </a:spcBef>
              <a:spcAft>
                <a:spcPts val="0"/>
              </a:spcAft>
              <a:buNone/>
            </a:pPr>
            <a:r>
              <a:t/>
            </a:r>
            <a:endParaRPr sz="1800">
              <a:solidFill>
                <a:schemeClr val="dk2"/>
              </a:solidFill>
              <a:latin typeface="Proxima Nova"/>
              <a:ea typeface="Proxima Nova"/>
              <a:cs typeface="Proxima Nova"/>
              <a:sym typeface="Proxima Nova"/>
            </a:endParaRPr>
          </a:p>
          <a:p>
            <a:pPr indent="-342900" lvl="0" marL="457200" rtl="0" algn="l">
              <a:spcBef>
                <a:spcPts val="0"/>
              </a:spcBef>
              <a:spcAft>
                <a:spcPts val="0"/>
              </a:spcAft>
              <a:buClr>
                <a:schemeClr val="dk2"/>
              </a:buClr>
              <a:buSzPts val="1800"/>
              <a:buFont typeface="Proxima Nova"/>
              <a:buChar char="●"/>
            </a:pPr>
            <a:r>
              <a:rPr lang="ca" sz="1800">
                <a:solidFill>
                  <a:schemeClr val="dk2"/>
                </a:solidFill>
                <a:latin typeface="Proxima Nova"/>
                <a:ea typeface="Proxima Nova"/>
                <a:cs typeface="Proxima Nova"/>
                <a:sym typeface="Proxima Nova"/>
              </a:rPr>
              <a:t>Sigue siendo una gato para los sujetos</a:t>
            </a:r>
            <a:endParaRPr sz="1800">
              <a:solidFill>
                <a:schemeClr val="dk2"/>
              </a:solidFill>
              <a:latin typeface="Proxima Nova"/>
              <a:ea typeface="Proxima Nova"/>
              <a:cs typeface="Proxima Nova"/>
              <a:sym typeface="Proxima Nova"/>
            </a:endParaRPr>
          </a:p>
        </p:txBody>
      </p:sp>
      <p:sp>
        <p:nvSpPr>
          <p:cNvPr id="540" name="Google Shape;540;p68"/>
          <p:cNvSpPr/>
          <p:nvPr/>
        </p:nvSpPr>
        <p:spPr>
          <a:xfrm rot="1939380">
            <a:off x="5375277" y="2251223"/>
            <a:ext cx="613812" cy="49363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541" name="Google Shape;541;p68"/>
          <p:cNvSpPr txBox="1"/>
          <p:nvPr/>
        </p:nvSpPr>
        <p:spPr>
          <a:xfrm>
            <a:off x="3962275" y="4225925"/>
            <a:ext cx="2788500" cy="7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sp>
        <p:nvSpPr>
          <p:cNvPr id="542" name="Google Shape;542;p68"/>
          <p:cNvSpPr txBox="1"/>
          <p:nvPr/>
        </p:nvSpPr>
        <p:spPr>
          <a:xfrm>
            <a:off x="194375" y="3633350"/>
            <a:ext cx="9046200" cy="97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a" sz="1800">
                <a:solidFill>
                  <a:schemeClr val="dk2"/>
                </a:solidFill>
                <a:latin typeface="Proxima Nova"/>
                <a:ea typeface="Proxima Nova"/>
                <a:cs typeface="Proxima Nova"/>
                <a:sym typeface="Proxima Nova"/>
              </a:rPr>
              <a:t>Remarkably, networks with a higher shape bias are inherently more robust to many different image distortions and reach higher performance on classification and object recognition tasks. Los seres humanos somos “más” invariantes y más robustos…..</a:t>
            </a:r>
            <a:endParaRPr sz="1800">
              <a:solidFill>
                <a:schemeClr val="dk2"/>
              </a:solidFill>
              <a:latin typeface="Proxima Nova"/>
              <a:ea typeface="Proxima Nova"/>
              <a:cs typeface="Proxima Nova"/>
              <a:sym typeface="Proxima Nova"/>
            </a:endParaRPr>
          </a:p>
        </p:txBody>
      </p:sp>
      <p:sp>
        <p:nvSpPr>
          <p:cNvPr id="543" name="Google Shape;543;p68"/>
          <p:cNvSpPr txBox="1"/>
          <p:nvPr/>
        </p:nvSpPr>
        <p:spPr>
          <a:xfrm rot="1686733">
            <a:off x="703968" y="1847923"/>
            <a:ext cx="7483449" cy="130025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a" sz="7200">
                <a:solidFill>
                  <a:schemeClr val="accent5"/>
                </a:solidFill>
                <a:latin typeface="Alfa Slab One"/>
                <a:ea typeface="Alfa Slab One"/>
                <a:cs typeface="Alfa Slab One"/>
                <a:sym typeface="Alfa Slab One"/>
              </a:rPr>
              <a:t>CONTINUARÁ</a:t>
            </a:r>
            <a:endParaRPr b="1" sz="7200">
              <a:solidFill>
                <a:schemeClr val="accent5"/>
              </a:solidFill>
              <a:latin typeface="Alfa Slab One"/>
              <a:ea typeface="Alfa Slab One"/>
              <a:cs typeface="Alfa Slab One"/>
              <a:sym typeface="Alfa Slab On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7" name="Shape 547"/>
        <p:cNvGrpSpPr/>
        <p:nvPr/>
      </p:nvGrpSpPr>
      <p:grpSpPr>
        <a:xfrm>
          <a:off x="0" y="0"/>
          <a:ext cx="0" cy="0"/>
          <a:chOff x="0" y="0"/>
          <a:chExt cx="0" cy="0"/>
        </a:xfrm>
      </p:grpSpPr>
      <p:sp>
        <p:nvSpPr>
          <p:cNvPr id="548" name="Google Shape;548;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Texture - shape Geirhos 2019</a:t>
            </a:r>
            <a:endParaRPr/>
          </a:p>
        </p:txBody>
      </p:sp>
      <p:sp>
        <p:nvSpPr>
          <p:cNvPr id="549" name="Google Shape;549;p69"/>
          <p:cNvSpPr txBox="1"/>
          <p:nvPr/>
        </p:nvSpPr>
        <p:spPr>
          <a:xfrm>
            <a:off x="3962275" y="4225925"/>
            <a:ext cx="2788500" cy="7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pic>
        <p:nvPicPr>
          <p:cNvPr id="550" name="Google Shape;550;p69"/>
          <p:cNvPicPr preferRelativeResize="0"/>
          <p:nvPr/>
        </p:nvPicPr>
        <p:blipFill>
          <a:blip r:embed="rId3">
            <a:alphaModFix/>
          </a:blip>
          <a:stretch>
            <a:fillRect/>
          </a:stretch>
        </p:blipFill>
        <p:spPr>
          <a:xfrm>
            <a:off x="1764600" y="1412100"/>
            <a:ext cx="4986183" cy="2080053"/>
          </a:xfrm>
          <a:prstGeom prst="rect">
            <a:avLst/>
          </a:prstGeom>
          <a:noFill/>
          <a:ln>
            <a:noFill/>
          </a:ln>
        </p:spPr>
      </p:pic>
      <p:sp>
        <p:nvSpPr>
          <p:cNvPr id="551" name="Google Shape;551;p69"/>
          <p:cNvSpPr/>
          <p:nvPr/>
        </p:nvSpPr>
        <p:spPr>
          <a:xfrm rot="5400000">
            <a:off x="4560375" y="2759550"/>
            <a:ext cx="381300" cy="18465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552" name="Google Shape;552;p69"/>
          <p:cNvSpPr txBox="1"/>
          <p:nvPr/>
        </p:nvSpPr>
        <p:spPr>
          <a:xfrm>
            <a:off x="194800" y="3842675"/>
            <a:ext cx="4417800" cy="12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a" sz="1800">
                <a:solidFill>
                  <a:schemeClr val="dk2"/>
                </a:solidFill>
                <a:latin typeface="Proxima Nova"/>
                <a:ea typeface="Proxima Nova"/>
                <a:cs typeface="Proxima Nova"/>
                <a:sym typeface="Proxima Nova"/>
              </a:rPr>
              <a:t>No hay textura: </a:t>
            </a:r>
            <a:endParaRPr sz="18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ca" sz="1800">
                <a:solidFill>
                  <a:schemeClr val="dk2"/>
                </a:solidFill>
                <a:latin typeface="Proxima Nova"/>
                <a:ea typeface="Proxima Nova"/>
                <a:cs typeface="Proxima Nova"/>
                <a:sym typeface="Proxima Nova"/>
              </a:rPr>
              <a:t>problema de </a:t>
            </a:r>
            <a:r>
              <a:rPr lang="ca" sz="1800">
                <a:solidFill>
                  <a:schemeClr val="dk2"/>
                </a:solidFill>
                <a:latin typeface="Proxima Nova"/>
                <a:ea typeface="Proxima Nova"/>
                <a:cs typeface="Proxima Nova"/>
                <a:sym typeface="Proxima Nova"/>
              </a:rPr>
              <a:t>entrenamiento</a:t>
            </a:r>
            <a:r>
              <a:rPr lang="ca" sz="1800">
                <a:solidFill>
                  <a:schemeClr val="dk2"/>
                </a:solidFill>
                <a:latin typeface="Proxima Nova"/>
                <a:ea typeface="Proxima Nova"/>
                <a:cs typeface="Proxima Nova"/>
                <a:sym typeface="Proxima Nova"/>
              </a:rPr>
              <a:t>¿? sacamos martillo de Tor y le metemos más y más en training…¿?</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0"/>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ca"/>
              <a:t>Búsqueda Bibliográfica</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71"/>
          <p:cNvPicPr preferRelativeResize="0"/>
          <p:nvPr/>
        </p:nvPicPr>
        <p:blipFill>
          <a:blip r:embed="rId3">
            <a:alphaModFix/>
          </a:blip>
          <a:stretch>
            <a:fillRect/>
          </a:stretch>
        </p:blipFill>
        <p:spPr>
          <a:xfrm>
            <a:off x="473850" y="1245875"/>
            <a:ext cx="3320874" cy="2027825"/>
          </a:xfrm>
          <a:prstGeom prst="rect">
            <a:avLst/>
          </a:prstGeom>
          <a:noFill/>
          <a:ln>
            <a:noFill/>
          </a:ln>
        </p:spPr>
      </p:pic>
      <p:sp>
        <p:nvSpPr>
          <p:cNvPr id="563" name="Google Shape;563;p71"/>
          <p:cNvSpPr/>
          <p:nvPr/>
        </p:nvSpPr>
        <p:spPr>
          <a:xfrm>
            <a:off x="1836863" y="2744992"/>
            <a:ext cx="826800" cy="138300"/>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564" name="Google Shape;564;p71"/>
          <p:cNvSpPr/>
          <p:nvPr/>
        </p:nvSpPr>
        <p:spPr>
          <a:xfrm>
            <a:off x="989234" y="1509694"/>
            <a:ext cx="2493900" cy="478500"/>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565" name="Google Shape;565;p71"/>
          <p:cNvSpPr/>
          <p:nvPr/>
        </p:nvSpPr>
        <p:spPr>
          <a:xfrm>
            <a:off x="705170" y="2212016"/>
            <a:ext cx="3137400" cy="478500"/>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566" name="Google Shape;566;p71"/>
          <p:cNvSpPr txBox="1"/>
          <p:nvPr/>
        </p:nvSpPr>
        <p:spPr>
          <a:xfrm>
            <a:off x="6668600" y="3036850"/>
            <a:ext cx="2280300" cy="12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sp>
        <p:nvSpPr>
          <p:cNvPr id="567" name="Google Shape;567;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En que me fijo</a:t>
            </a:r>
            <a:endParaRPr/>
          </a:p>
        </p:txBody>
      </p:sp>
      <p:sp>
        <p:nvSpPr>
          <p:cNvPr id="568" name="Google Shape;568;p71"/>
          <p:cNvSpPr txBox="1"/>
          <p:nvPr>
            <p:ph idx="2" type="body"/>
          </p:nvPr>
        </p:nvSpPr>
        <p:spPr>
          <a:xfrm>
            <a:off x="4832400" y="1115100"/>
            <a:ext cx="3999900" cy="35199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ca"/>
              <a:t>Título: sin preguntas, key words en él</a:t>
            </a:r>
            <a:endParaRPr/>
          </a:p>
          <a:p>
            <a:pPr indent="-317500" lvl="0" marL="457200" rtl="0" algn="l">
              <a:spcBef>
                <a:spcPts val="0"/>
              </a:spcBef>
              <a:spcAft>
                <a:spcPts val="0"/>
              </a:spcAft>
              <a:buSzPts val="1400"/>
              <a:buChar char="●"/>
            </a:pPr>
            <a:r>
              <a:rPr lang="ca"/>
              <a:t>¿Quien? </a:t>
            </a:r>
            <a:endParaRPr/>
          </a:p>
          <a:p>
            <a:pPr indent="-317500" lvl="1" marL="914400" rtl="0" algn="l">
              <a:spcBef>
                <a:spcPts val="0"/>
              </a:spcBef>
              <a:spcAft>
                <a:spcPts val="0"/>
              </a:spcAft>
              <a:buSzPts val="1400"/>
              <a:buChar char="○"/>
            </a:pPr>
            <a:r>
              <a:rPr lang="ca" sz="1400"/>
              <a:t>M</a:t>
            </a:r>
            <a:r>
              <a:rPr lang="ca" sz="1400"/>
              <a:t>ira la primera y última posición  </a:t>
            </a:r>
            <a:endParaRPr sz="1400"/>
          </a:p>
          <a:p>
            <a:pPr indent="-317500" lvl="1" marL="914400" rtl="0" algn="l">
              <a:spcBef>
                <a:spcPts val="0"/>
              </a:spcBef>
              <a:spcAft>
                <a:spcPts val="0"/>
              </a:spcAft>
              <a:buSzPts val="1400"/>
              <a:buChar char="○"/>
            </a:pPr>
            <a:r>
              <a:rPr lang="ca" sz="1400"/>
              <a:t>Al final en un tema l@s autor@s se repiten</a:t>
            </a:r>
            <a:endParaRPr sz="1400"/>
          </a:p>
          <a:p>
            <a:pPr indent="-317500" lvl="0" marL="457200" rtl="0" algn="l">
              <a:lnSpc>
                <a:spcPct val="100000"/>
              </a:lnSpc>
              <a:spcBef>
                <a:spcPts val="0"/>
              </a:spcBef>
              <a:spcAft>
                <a:spcPts val="0"/>
              </a:spcAft>
              <a:buSzPts val="1400"/>
              <a:buChar char="●"/>
            </a:pPr>
            <a:r>
              <a:rPr lang="ca"/>
              <a:t>¿De donde son? Qué uni? o centro </a:t>
            </a:r>
            <a:endParaRPr/>
          </a:p>
          <a:p>
            <a:pPr indent="-304800" lvl="1" marL="914400" rtl="0" algn="l">
              <a:lnSpc>
                <a:spcPct val="100000"/>
              </a:lnSpc>
              <a:spcBef>
                <a:spcPts val="0"/>
              </a:spcBef>
              <a:spcAft>
                <a:spcPts val="0"/>
              </a:spcAft>
              <a:buSzPts val="1200"/>
              <a:buChar char="○"/>
            </a:pPr>
            <a:r>
              <a:rPr lang="ca"/>
              <a:t>no es lo mismo un sitio que otro</a:t>
            </a:r>
            <a:endParaRPr/>
          </a:p>
          <a:p>
            <a:pPr indent="-317500" lvl="0" marL="457200" rtl="0" algn="l">
              <a:spcBef>
                <a:spcPts val="0"/>
              </a:spcBef>
              <a:spcAft>
                <a:spcPts val="0"/>
              </a:spcAft>
              <a:buSzPts val="1400"/>
              <a:buChar char="●"/>
            </a:pPr>
            <a:r>
              <a:rPr lang="ca"/>
              <a:t>Revista? está indexada? o es arvix? o es un congreso? </a:t>
            </a:r>
            <a:endParaRPr/>
          </a:p>
          <a:p>
            <a:pPr indent="-304800" lvl="1" marL="914400" rtl="0" algn="l">
              <a:spcBef>
                <a:spcPts val="0"/>
              </a:spcBef>
              <a:spcAft>
                <a:spcPts val="0"/>
              </a:spcAft>
              <a:buSzPts val="1200"/>
              <a:buChar char="○"/>
            </a:pPr>
            <a:r>
              <a:rPr lang="ca"/>
              <a:t>Hay </a:t>
            </a:r>
            <a:r>
              <a:rPr lang="ca"/>
              <a:t>congresos</a:t>
            </a:r>
            <a:r>
              <a:rPr lang="ca"/>
              <a:t> muy buenos</a:t>
            </a:r>
            <a:endParaRPr/>
          </a:p>
          <a:p>
            <a:pPr indent="-304800" lvl="1" marL="914400" rtl="0" algn="l">
              <a:spcBef>
                <a:spcPts val="0"/>
              </a:spcBef>
              <a:spcAft>
                <a:spcPts val="0"/>
              </a:spcAft>
              <a:buSzPts val="1200"/>
              <a:buChar char="○"/>
            </a:pPr>
            <a:r>
              <a:rPr lang="ca"/>
              <a:t>Ojo hay corriente que </a:t>
            </a:r>
            <a:r>
              <a:rPr lang="ca"/>
              <a:t>publica</a:t>
            </a:r>
            <a:r>
              <a:rPr lang="ca"/>
              <a:t> solo en arxiv</a:t>
            </a:r>
            <a:endParaRPr/>
          </a:p>
          <a:p>
            <a:pPr indent="-304800" lvl="1" marL="914400" rtl="0" algn="l">
              <a:spcBef>
                <a:spcPts val="0"/>
              </a:spcBef>
              <a:spcAft>
                <a:spcPts val="0"/>
              </a:spcAft>
              <a:buSzPts val="1200"/>
              <a:buChar char="○"/>
            </a:pPr>
            <a:r>
              <a:rPr lang="ca"/>
              <a:t>Mejor si son revistas INDEXADAS</a:t>
            </a:r>
            <a:endParaRPr/>
          </a:p>
        </p:txBody>
      </p:sp>
      <p:pic>
        <p:nvPicPr>
          <p:cNvPr id="569" name="Google Shape;569;p71"/>
          <p:cNvPicPr preferRelativeResize="0"/>
          <p:nvPr/>
        </p:nvPicPr>
        <p:blipFill>
          <a:blip r:embed="rId4">
            <a:alphaModFix/>
          </a:blip>
          <a:stretch>
            <a:fillRect/>
          </a:stretch>
        </p:blipFill>
        <p:spPr>
          <a:xfrm>
            <a:off x="206913" y="4053425"/>
            <a:ext cx="3854750" cy="2828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Como buscar</a:t>
            </a:r>
            <a:endParaRPr/>
          </a:p>
        </p:txBody>
      </p:sp>
      <p:sp>
        <p:nvSpPr>
          <p:cNvPr id="575" name="Google Shape;575;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ca"/>
              <a:t>Key word</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ca" u="sng">
                <a:solidFill>
                  <a:schemeClr val="hlink"/>
                </a:solidFill>
                <a:hlinkClick r:id="rId3"/>
              </a:rPr>
              <a:t>https://typeset.io/</a:t>
            </a:r>
            <a:endParaRPr/>
          </a:p>
          <a:p>
            <a:pPr indent="-342900" lvl="0" marL="457200" rtl="0" algn="l">
              <a:spcBef>
                <a:spcPts val="0"/>
              </a:spcBef>
              <a:spcAft>
                <a:spcPts val="0"/>
              </a:spcAft>
              <a:buSzPts val="1800"/>
              <a:buChar char="●"/>
            </a:pPr>
            <a:r>
              <a:rPr lang="ca" u="sng">
                <a:solidFill>
                  <a:schemeClr val="hlink"/>
                </a:solidFill>
                <a:hlinkClick r:id="rId4"/>
              </a:rPr>
              <a:t>https://chatdoc.com/</a:t>
            </a:r>
            <a:endParaRPr/>
          </a:p>
          <a:p>
            <a:pPr indent="-342900" lvl="0" marL="457200" rtl="0" algn="l">
              <a:spcBef>
                <a:spcPts val="0"/>
              </a:spcBef>
              <a:spcAft>
                <a:spcPts val="0"/>
              </a:spcAft>
              <a:buSzPts val="1800"/>
              <a:buChar char="●"/>
            </a:pPr>
            <a:r>
              <a:rPr lang="ca" u="sng">
                <a:solidFill>
                  <a:schemeClr val="hlink"/>
                </a:solidFill>
                <a:hlinkClick r:id="rId5"/>
              </a:rPr>
              <a:t>https://researchrabbitapp.com/home</a:t>
            </a:r>
            <a:endParaRPr/>
          </a:p>
          <a:p>
            <a:pPr indent="-342900" lvl="0" marL="457200" rtl="0" algn="l">
              <a:spcBef>
                <a:spcPts val="0"/>
              </a:spcBef>
              <a:spcAft>
                <a:spcPts val="0"/>
              </a:spcAft>
              <a:buSzPts val="1800"/>
              <a:buChar char="●"/>
            </a:pPr>
            <a:r>
              <a:rPr lang="ca"/>
              <a:t>https://www.explainpaper.com/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Nace una nueva ciencia</a:t>
            </a:r>
            <a:endParaRPr/>
          </a:p>
        </p:txBody>
      </p:sp>
      <p:pic>
        <p:nvPicPr>
          <p:cNvPr id="188" name="Google Shape;188;p19"/>
          <p:cNvPicPr preferRelativeResize="0"/>
          <p:nvPr/>
        </p:nvPicPr>
        <p:blipFill>
          <a:blip r:embed="rId3">
            <a:alphaModFix/>
          </a:blip>
          <a:stretch>
            <a:fillRect/>
          </a:stretch>
        </p:blipFill>
        <p:spPr>
          <a:xfrm>
            <a:off x="311702" y="1017725"/>
            <a:ext cx="2797648" cy="3416400"/>
          </a:xfrm>
          <a:prstGeom prst="rect">
            <a:avLst/>
          </a:prstGeom>
          <a:noFill/>
          <a:ln>
            <a:noFill/>
          </a:ln>
        </p:spPr>
      </p:pic>
      <p:pic>
        <p:nvPicPr>
          <p:cNvPr id="189" name="Google Shape;189;p19"/>
          <p:cNvPicPr preferRelativeResize="0"/>
          <p:nvPr/>
        </p:nvPicPr>
        <p:blipFill>
          <a:blip r:embed="rId4">
            <a:alphaModFix/>
          </a:blip>
          <a:stretch>
            <a:fillRect/>
          </a:stretch>
        </p:blipFill>
        <p:spPr>
          <a:xfrm>
            <a:off x="3357750" y="1338125"/>
            <a:ext cx="4639427" cy="1777075"/>
          </a:xfrm>
          <a:prstGeom prst="rect">
            <a:avLst/>
          </a:prstGeom>
          <a:noFill/>
          <a:ln>
            <a:noFill/>
          </a:ln>
        </p:spPr>
      </p:pic>
      <p:sp>
        <p:nvSpPr>
          <p:cNvPr id="190" name="Google Shape;190;p19"/>
          <p:cNvSpPr txBox="1"/>
          <p:nvPr/>
        </p:nvSpPr>
        <p:spPr>
          <a:xfrm>
            <a:off x="4014400" y="3283200"/>
            <a:ext cx="144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u="sng">
                <a:solidFill>
                  <a:schemeClr val="hlink"/>
                </a:solidFill>
                <a:hlinkClick r:id="rId5"/>
              </a:rPr>
              <a:t>ref</a:t>
            </a:r>
            <a:r>
              <a:rPr lang="ca"/>
              <a:t>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u="sng">
                <a:solidFill>
                  <a:schemeClr val="hlink"/>
                </a:solidFill>
                <a:hlinkClick r:id="rId3"/>
              </a:rPr>
              <a:t>link1</a:t>
            </a:r>
            <a:endParaRPr/>
          </a:p>
        </p:txBody>
      </p:sp>
      <p:sp>
        <p:nvSpPr>
          <p:cNvPr id="581" name="Google Shape;581;p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74"/>
          <p:cNvSpPr txBox="1"/>
          <p:nvPr>
            <p:ph type="title"/>
          </p:nvPr>
        </p:nvSpPr>
        <p:spPr>
          <a:xfrm>
            <a:off x="671250" y="1519300"/>
            <a:ext cx="7852200" cy="14829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ca" sz="5200"/>
              <a:t>¡Gracias!</a:t>
            </a:r>
            <a:endParaRPr sz="5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0"/>
          <p:cNvSpPr txBox="1"/>
          <p:nvPr>
            <p:ph type="title"/>
          </p:nvPr>
        </p:nvSpPr>
        <p:spPr>
          <a:xfrm>
            <a:off x="311700" y="631800"/>
            <a:ext cx="33216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ca"/>
              <a:t>Historias cruzadas</a:t>
            </a:r>
            <a:endParaRPr/>
          </a:p>
        </p:txBody>
      </p:sp>
      <p:sp>
        <p:nvSpPr>
          <p:cNvPr id="196" name="Google Shape;196;p20"/>
          <p:cNvSpPr txBox="1"/>
          <p:nvPr>
            <p:ph idx="1" type="body"/>
          </p:nvPr>
        </p:nvSpPr>
        <p:spPr>
          <a:xfrm>
            <a:off x="311700" y="1389600"/>
            <a:ext cx="34731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ca" sz="1600"/>
              <a:t>En 1907 Lapicque, se considera el padre de los primeros modelos </a:t>
            </a:r>
            <a:r>
              <a:rPr lang="ca" sz="1600" u="sng">
                <a:solidFill>
                  <a:schemeClr val="hlink"/>
                </a:solidFill>
                <a:hlinkClick r:id="rId3"/>
              </a:rPr>
              <a:t>neuronales</a:t>
            </a:r>
            <a:r>
              <a:rPr lang="ca" sz="1600"/>
              <a:t>  llamados i</a:t>
            </a:r>
            <a:r>
              <a:rPr i="1" lang="ca" sz="1600"/>
              <a:t>ntregrate-and-fire</a:t>
            </a:r>
            <a:r>
              <a:rPr lang="ca" sz="1600"/>
              <a:t>: estos modelos "acumulan el voltaje" hasta que llega a un nivel (se considera que la neurona ha hecho un spike) y se restablece el voltaje inicial. Estos modelos se siguen usando a día de hoy. </a:t>
            </a:r>
            <a:r>
              <a:rPr lang="ca" sz="1600" u="sng">
                <a:solidFill>
                  <a:schemeClr val="hlink"/>
                </a:solidFill>
                <a:hlinkClick r:id="rId4"/>
              </a:rPr>
              <a:t>Simulador</a:t>
            </a:r>
            <a:endParaRPr sz="1600"/>
          </a:p>
        </p:txBody>
      </p:sp>
      <p:pic>
        <p:nvPicPr>
          <p:cNvPr id="197" name="Google Shape;197;p20"/>
          <p:cNvPicPr preferRelativeResize="0"/>
          <p:nvPr/>
        </p:nvPicPr>
        <p:blipFill>
          <a:blip r:embed="rId5">
            <a:alphaModFix/>
          </a:blip>
          <a:stretch>
            <a:fillRect/>
          </a:stretch>
        </p:blipFill>
        <p:spPr>
          <a:xfrm>
            <a:off x="5536050" y="163850"/>
            <a:ext cx="3031975" cy="4709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Historias cruzadas</a:t>
            </a:r>
            <a:endParaRPr/>
          </a:p>
          <a:p>
            <a:pPr indent="0" lvl="0" marL="0" rtl="0" algn="l">
              <a:spcBef>
                <a:spcPts val="0"/>
              </a:spcBef>
              <a:spcAft>
                <a:spcPts val="0"/>
              </a:spcAft>
              <a:buClr>
                <a:schemeClr val="dk1"/>
              </a:buClr>
              <a:buSzPct val="36666"/>
              <a:buFont typeface="Arial"/>
              <a:buNone/>
            </a:pPr>
            <a:r>
              <a:t/>
            </a:r>
            <a:endParaRPr/>
          </a:p>
        </p:txBody>
      </p:sp>
      <p:sp>
        <p:nvSpPr>
          <p:cNvPr id="203" name="Google Shape;203;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ca" sz="1700"/>
              <a:t>En 1943,McCulloch, et al publican </a:t>
            </a:r>
            <a:r>
              <a:rPr i="1" lang="ca" sz="1700"/>
              <a:t>A logical calculus of the ideas immanent</a:t>
            </a:r>
            <a:endParaRPr i="1" sz="1700"/>
          </a:p>
          <a:p>
            <a:pPr indent="0" lvl="0" marL="0" rtl="0" algn="l">
              <a:spcBef>
                <a:spcPts val="1200"/>
              </a:spcBef>
              <a:spcAft>
                <a:spcPts val="1200"/>
              </a:spcAft>
              <a:buNone/>
            </a:pPr>
            <a:r>
              <a:rPr i="1" lang="ca" sz="1700"/>
              <a:t>in nervous activity</a:t>
            </a:r>
            <a:r>
              <a:rPr lang="ca" sz="1700"/>
              <a:t>, El primer </a:t>
            </a:r>
            <a:r>
              <a:rPr lang="ca" sz="1700"/>
              <a:t>perceptrón</a:t>
            </a:r>
            <a:r>
              <a:rPr lang="ca" sz="1700"/>
              <a:t>: aprender a </a:t>
            </a:r>
            <a:r>
              <a:rPr lang="ca" sz="1700"/>
              <a:t>clasificar</a:t>
            </a:r>
            <a:r>
              <a:rPr lang="ca" sz="1700"/>
              <a:t> patrones (falta ref)</a:t>
            </a:r>
            <a:endParaRPr sz="1700"/>
          </a:p>
        </p:txBody>
      </p:sp>
      <p:pic>
        <p:nvPicPr>
          <p:cNvPr id="204" name="Google Shape;204;p21"/>
          <p:cNvPicPr preferRelativeResize="0"/>
          <p:nvPr/>
        </p:nvPicPr>
        <p:blipFill>
          <a:blip r:embed="rId3">
            <a:alphaModFix/>
          </a:blip>
          <a:stretch>
            <a:fillRect/>
          </a:stretch>
        </p:blipFill>
        <p:spPr>
          <a:xfrm>
            <a:off x="2099575" y="2235750"/>
            <a:ext cx="3954826" cy="2583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a"/>
              <a:t>Historias cruzadas</a:t>
            </a:r>
            <a:endParaRPr/>
          </a:p>
          <a:p>
            <a:pPr indent="0" lvl="0" marL="0" rtl="0" algn="l">
              <a:spcBef>
                <a:spcPts val="0"/>
              </a:spcBef>
              <a:spcAft>
                <a:spcPts val="0"/>
              </a:spcAft>
              <a:buNone/>
            </a:pPr>
            <a:r>
              <a:t/>
            </a:r>
            <a:endParaRPr/>
          </a:p>
        </p:txBody>
      </p:sp>
      <p:sp>
        <p:nvSpPr>
          <p:cNvPr id="210" name="Google Shape;21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ca" sz="1800"/>
              <a:t>1952 A. Huxley y A. Hodgkin modelaron la neurona como circuito </a:t>
            </a:r>
            <a:r>
              <a:rPr lang="ca" sz="1800"/>
              <a:t>eléctrico</a:t>
            </a:r>
            <a:r>
              <a:rPr lang="ca" sz="1800"/>
              <a:t> complejo:</a:t>
            </a:r>
            <a:endParaRPr sz="1800"/>
          </a:p>
        </p:txBody>
      </p:sp>
      <p:pic>
        <p:nvPicPr>
          <p:cNvPr id="211" name="Google Shape;211;p22"/>
          <p:cNvPicPr preferRelativeResize="0"/>
          <p:nvPr/>
        </p:nvPicPr>
        <p:blipFill>
          <a:blip r:embed="rId3">
            <a:alphaModFix/>
          </a:blip>
          <a:stretch>
            <a:fillRect/>
          </a:stretch>
        </p:blipFill>
        <p:spPr>
          <a:xfrm>
            <a:off x="391825" y="2045599"/>
            <a:ext cx="4161107" cy="572700"/>
          </a:xfrm>
          <a:prstGeom prst="rect">
            <a:avLst/>
          </a:prstGeom>
          <a:noFill/>
          <a:ln>
            <a:noFill/>
          </a:ln>
        </p:spPr>
      </p:pic>
      <p:pic>
        <p:nvPicPr>
          <p:cNvPr id="212" name="Google Shape;212;p22"/>
          <p:cNvPicPr preferRelativeResize="0"/>
          <p:nvPr/>
        </p:nvPicPr>
        <p:blipFill>
          <a:blip r:embed="rId4">
            <a:alphaModFix/>
          </a:blip>
          <a:stretch>
            <a:fillRect/>
          </a:stretch>
        </p:blipFill>
        <p:spPr>
          <a:xfrm>
            <a:off x="911313" y="2908550"/>
            <a:ext cx="3122125" cy="1660325"/>
          </a:xfrm>
          <a:prstGeom prst="rect">
            <a:avLst/>
          </a:prstGeom>
          <a:noFill/>
          <a:ln>
            <a:noFill/>
          </a:ln>
        </p:spPr>
      </p:pic>
      <p:pic>
        <p:nvPicPr>
          <p:cNvPr id="213" name="Google Shape;213;p22"/>
          <p:cNvPicPr preferRelativeResize="0"/>
          <p:nvPr/>
        </p:nvPicPr>
        <p:blipFill>
          <a:blip r:embed="rId5">
            <a:alphaModFix/>
          </a:blip>
          <a:stretch>
            <a:fillRect/>
          </a:stretch>
        </p:blipFill>
        <p:spPr>
          <a:xfrm>
            <a:off x="4917001" y="2002550"/>
            <a:ext cx="3830076" cy="2722675"/>
          </a:xfrm>
          <a:prstGeom prst="rect">
            <a:avLst/>
          </a:prstGeom>
          <a:noFill/>
          <a:ln>
            <a:noFill/>
          </a:ln>
        </p:spPr>
      </p:pic>
      <p:sp>
        <p:nvSpPr>
          <p:cNvPr id="214" name="Google Shape;214;p22"/>
          <p:cNvSpPr txBox="1"/>
          <p:nvPr/>
        </p:nvSpPr>
        <p:spPr>
          <a:xfrm>
            <a:off x="3927000" y="1602350"/>
            <a:ext cx="99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u="sng">
                <a:solidFill>
                  <a:schemeClr val="hlink"/>
                </a:solidFill>
                <a:latin typeface="Average"/>
                <a:ea typeface="Average"/>
                <a:cs typeface="Average"/>
                <a:sym typeface="Average"/>
                <a:hlinkClick r:id="rId6"/>
              </a:rPr>
              <a:t>Simulador</a:t>
            </a:r>
            <a:endParaRPr>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